
<file path=[Content_Types].xml><?xml version="1.0" encoding="utf-8"?>
<Types xmlns="http://schemas.openxmlformats.org/package/2006/content-types">
  <Default Extension="jpeg" ContentType="image/jpe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8"/>
  </p:notesMasterIdLst>
  <p:sldIdLst>
    <p:sldId id="773" r:id="rId6"/>
    <p:sldId id="807" r:id="rId7"/>
    <p:sldId id="808" r:id="rId9"/>
    <p:sldId id="809" r:id="rId10"/>
    <p:sldId id="810" r:id="rId11"/>
    <p:sldId id="811" r:id="rId12"/>
    <p:sldId id="812" r:id="rId13"/>
    <p:sldId id="813" r:id="rId14"/>
    <p:sldId id="814" r:id="rId15"/>
    <p:sldId id="815" r:id="rId16"/>
    <p:sldId id="816" r:id="rId17"/>
    <p:sldId id="820" r:id="rId18"/>
    <p:sldId id="817" r:id="rId19"/>
    <p:sldId id="822" r:id="rId20"/>
    <p:sldId id="819" r:id="rId21"/>
    <p:sldId id="821" r:id="rId22"/>
    <p:sldId id="818" r:id="rId23"/>
    <p:sldId id="800" r:id="rId24"/>
  </p:sldIdLst>
  <p:sldSz cx="12196445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BBC"/>
    <a:srgbClr val="F8F8F8"/>
    <a:srgbClr val="EAEAEA"/>
    <a:srgbClr val="DDDDDD"/>
    <a:srgbClr val="0DC2D5"/>
    <a:srgbClr val="17DCF1"/>
    <a:srgbClr val="12D0CB"/>
    <a:srgbClr val="FDE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62" d="100"/>
          <a:sy n="62" d="100"/>
        </p:scale>
        <p:origin x="-912" y="-72"/>
      </p:cViewPr>
      <p:guideLst>
        <p:guide orient="horz" pos="2167"/>
        <p:guide pos="38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95F562C6-D8B0-4095-A25E-D9CE9D7EFE15}" type="datetimeFigureOut">
              <a:rPr lang="zh-CN" altLang="en-US"/>
            </a:fld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15CCFDF2-94A1-4937-AF51-3EDE4104F6FF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6" Type="http://schemas.openxmlformats.org/officeDocument/2006/relationships/theme" Target="../theme/theme4.xml"/><Relationship Id="rId25" Type="http://schemas.openxmlformats.org/officeDocument/2006/relationships/image" Target="../media/image16.png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2.png"/><Relationship Id="rId20" Type="http://schemas.openxmlformats.org/officeDocument/2006/relationships/image" Target="../media/image11.png"/><Relationship Id="rId2" Type="http://schemas.openxmlformats.org/officeDocument/2006/relationships/slideLayout" Target="../slideLayouts/slideLayout35.xml"/><Relationship Id="rId19" Type="http://schemas.openxmlformats.org/officeDocument/2006/relationships/image" Target="../media/image10.png"/><Relationship Id="rId18" Type="http://schemas.openxmlformats.org/officeDocument/2006/relationships/image" Target="../media/image9.png"/><Relationship Id="rId17" Type="http://schemas.openxmlformats.org/officeDocument/2006/relationships/image" Target="../media/image8.png"/><Relationship Id="rId16" Type="http://schemas.openxmlformats.org/officeDocument/2006/relationships/image" Target="../media/image7.png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3"/>
          <p:cNvSpPr>
            <a:spLocks noChangeArrowheads="1"/>
          </p:cNvSpPr>
          <p:nvPr userDrawn="1"/>
        </p:nvSpPr>
        <p:spPr bwMode="auto">
          <a:xfrm>
            <a:off x="11582400" y="6381750"/>
            <a:ext cx="492125" cy="3968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5" name="TextBox 4"/>
          <p:cNvSpPr txBox="1">
            <a:spLocks noChangeArrowheads="1"/>
          </p:cNvSpPr>
          <p:nvPr userDrawn="1"/>
        </p:nvSpPr>
        <p:spPr bwMode="auto">
          <a:xfrm>
            <a:off x="11610975" y="6410325"/>
            <a:ext cx="4365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fld id="{67F46562-68BC-4166-AFD2-089BC8F1B198}" type="slidenum">
              <a:rPr lang="zh-CN" altLang="en-US" sz="1600">
                <a:solidFill>
                  <a:schemeClr val="accent2"/>
                </a:solidFill>
              </a:rPr>
            </a:fld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utoUpdateAnimBg="0"/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PECLOGO-eff-0-1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2886075"/>
            <a:ext cx="10604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PPECLOGO-eff-0-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13" y="2757488"/>
            <a:ext cx="1095375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PPECLOGO-eff-0-3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1447800"/>
            <a:ext cx="3014662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PPECLOGO-eff-0-1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3770313"/>
            <a:ext cx="523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PPECLOGO-eff-0-1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2903538"/>
            <a:ext cx="40005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8" descr="PPECLOGO-eff-0-2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2574925"/>
            <a:ext cx="9810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9" descr="PPECLOGO-eff-5-4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3206750"/>
            <a:ext cx="147796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PPECLOGO-eff-5-2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3446463"/>
            <a:ext cx="1833563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1" descr="PPECLOGO-eff-5-4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363" y="2725738"/>
            <a:ext cx="1117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2" descr="PPECLOGO-eff-0-1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3624263"/>
            <a:ext cx="52228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3" descr="PPECLOGO-eff-0-1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75" y="2365375"/>
            <a:ext cx="522288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4" descr="PPECLOGO-eff2-1-2"/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5" y="2795588"/>
            <a:ext cx="1697038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5" descr="PPECLOGO-eff2-1-3"/>
          <p:cNvPicPr>
            <a:picLocks noChangeAspect="1" noChangeArrowheads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038" y="2786063"/>
            <a:ext cx="4381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6" descr="PPECLOGO-eff2-1-4"/>
          <p:cNvPicPr>
            <a:picLocks noChangeAspect="1" noChangeArrowheads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3" y="3325813"/>
            <a:ext cx="7032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7" descr="PPECLOGO-eff2-1-3"/>
          <p:cNvPicPr>
            <a:picLocks noChangeAspect="1" noChangeArrowheads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2909888"/>
            <a:ext cx="36036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Picture 18" descr="PPECLOGO-eff2-1-3"/>
          <p:cNvPicPr>
            <a:picLocks noChangeAspect="1" noChangeArrowheads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63" y="3446463"/>
            <a:ext cx="280987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5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0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0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0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8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 txBox="1">
            <a:spLocks noChangeArrowheads="1"/>
          </p:cNvSpPr>
          <p:nvPr/>
        </p:nvSpPr>
        <p:spPr bwMode="auto">
          <a:xfrm>
            <a:off x="769938" y="2252345"/>
            <a:ext cx="1072832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人工智能</a:t>
            </a:r>
            <a:r>
              <a:rPr lang="en-US" altLang="zh-CN" sz="6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-</a:t>
            </a:r>
            <a:r>
              <a:rPr lang="zh-CN" altLang="en-US" sz="6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对对联项目</a:t>
            </a:r>
            <a:endParaRPr lang="zh-CN" altLang="en-US" sz="6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173" name="TextBox 34"/>
          <p:cNvSpPr txBox="1">
            <a:spLocks noChangeArrowheads="1"/>
          </p:cNvSpPr>
          <p:nvPr/>
        </p:nvSpPr>
        <p:spPr bwMode="auto">
          <a:xfrm>
            <a:off x="3897313" y="3277553"/>
            <a:ext cx="44005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1611</a:t>
            </a:r>
            <a:endParaRPr lang="en-US" altLang="zh-CN" sz="24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TextBox 35"/>
          <p:cNvSpPr txBox="1">
            <a:spLocks noChangeArrowheads="1"/>
          </p:cNvSpPr>
          <p:nvPr/>
        </p:nvSpPr>
        <p:spPr bwMode="auto">
          <a:xfrm>
            <a:off x="4661853" y="3922713"/>
            <a:ext cx="287178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神奇宝贝队</a:t>
            </a:r>
            <a:endParaRPr lang="zh-CN" altLang="en-US" sz="24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6" name="TextBox 43"/>
          <p:cNvSpPr txBox="1">
            <a:spLocks noChangeArrowheads="1"/>
          </p:cNvSpPr>
          <p:nvPr/>
        </p:nvSpPr>
        <p:spPr bwMode="auto">
          <a:xfrm>
            <a:off x="4662170" y="4886960"/>
            <a:ext cx="346646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1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张艺琳     陈瑀        李天歌     </a:t>
            </a:r>
            <a:endParaRPr lang="zh-CN" altLang="en-US" sz="1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安晏菊     林文秀     叶崇峻松</a:t>
            </a:r>
            <a:endParaRPr lang="zh-CN" altLang="en-US" sz="1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1" name="Rectangle 5"/>
          <p:cNvSpPr>
            <a:spLocks noChangeArrowheads="1"/>
          </p:cNvSpPr>
          <p:nvPr/>
        </p:nvSpPr>
        <p:spPr bwMode="auto">
          <a:xfrm>
            <a:off x="0" y="6127750"/>
            <a:ext cx="12196763" cy="41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82" name="Oval 6"/>
          <p:cNvSpPr>
            <a:spLocks noChangeArrowheads="1"/>
          </p:cNvSpPr>
          <p:nvPr/>
        </p:nvSpPr>
        <p:spPr bwMode="auto">
          <a:xfrm>
            <a:off x="5837238" y="5876925"/>
            <a:ext cx="522287" cy="5445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83" name="Freeform 7"/>
          <p:cNvSpPr>
            <a:spLocks noEditPoints="1"/>
          </p:cNvSpPr>
          <p:nvPr/>
        </p:nvSpPr>
        <p:spPr bwMode="auto">
          <a:xfrm>
            <a:off x="5972175" y="5926138"/>
            <a:ext cx="261938" cy="441325"/>
          </a:xfrm>
          <a:custGeom>
            <a:avLst/>
            <a:gdLst>
              <a:gd name="T0" fmla="*/ 261938 w 346"/>
              <a:gd name="T1" fmla="*/ 225831 h 555"/>
              <a:gd name="T2" fmla="*/ 261938 w 346"/>
              <a:gd name="T3" fmla="*/ 145518 h 555"/>
              <a:gd name="T4" fmla="*/ 227114 w 346"/>
              <a:gd name="T5" fmla="*/ 145518 h 555"/>
              <a:gd name="T6" fmla="*/ 227114 w 346"/>
              <a:gd name="T7" fmla="*/ 225831 h 555"/>
              <a:gd name="T8" fmla="*/ 133240 w 346"/>
              <a:gd name="T9" fmla="*/ 324434 h 555"/>
              <a:gd name="T10" fmla="*/ 130969 w 346"/>
              <a:gd name="T11" fmla="*/ 324434 h 555"/>
              <a:gd name="T12" fmla="*/ 130969 w 346"/>
              <a:gd name="T13" fmla="*/ 324434 h 555"/>
              <a:gd name="T14" fmla="*/ 130212 w 346"/>
              <a:gd name="T15" fmla="*/ 324434 h 555"/>
              <a:gd name="T16" fmla="*/ 128698 w 346"/>
              <a:gd name="T17" fmla="*/ 324434 h 555"/>
              <a:gd name="T18" fmla="*/ 34824 w 346"/>
              <a:gd name="T19" fmla="*/ 225831 h 555"/>
              <a:gd name="T20" fmla="*/ 34824 w 346"/>
              <a:gd name="T21" fmla="*/ 145518 h 555"/>
              <a:gd name="T22" fmla="*/ 0 w 346"/>
              <a:gd name="T23" fmla="*/ 145518 h 555"/>
              <a:gd name="T24" fmla="*/ 0 w 346"/>
              <a:gd name="T25" fmla="*/ 225831 h 555"/>
              <a:gd name="T26" fmla="*/ 110529 w 346"/>
              <a:gd name="T27" fmla="*/ 359421 h 555"/>
              <a:gd name="T28" fmla="*/ 110529 w 346"/>
              <a:gd name="T29" fmla="*/ 418265 h 555"/>
              <a:gd name="T30" fmla="*/ 31796 w 346"/>
              <a:gd name="T31" fmla="*/ 441325 h 555"/>
              <a:gd name="T32" fmla="*/ 230142 w 346"/>
              <a:gd name="T33" fmla="*/ 441325 h 555"/>
              <a:gd name="T34" fmla="*/ 151409 w 346"/>
              <a:gd name="T35" fmla="*/ 417470 h 555"/>
              <a:gd name="T36" fmla="*/ 151409 w 346"/>
              <a:gd name="T37" fmla="*/ 360217 h 555"/>
              <a:gd name="T38" fmla="*/ 261938 w 346"/>
              <a:gd name="T39" fmla="*/ 225831 h 555"/>
              <a:gd name="T40" fmla="*/ 129455 w 346"/>
              <a:gd name="T41" fmla="*/ 290241 h 555"/>
              <a:gd name="T42" fmla="*/ 130969 w 346"/>
              <a:gd name="T43" fmla="*/ 290241 h 555"/>
              <a:gd name="T44" fmla="*/ 131726 w 346"/>
              <a:gd name="T45" fmla="*/ 290241 h 555"/>
              <a:gd name="T46" fmla="*/ 194561 w 346"/>
              <a:gd name="T47" fmla="*/ 224241 h 555"/>
              <a:gd name="T48" fmla="*/ 194561 w 346"/>
              <a:gd name="T49" fmla="*/ 66000 h 555"/>
              <a:gd name="T50" fmla="*/ 131726 w 346"/>
              <a:gd name="T51" fmla="*/ 0 h 555"/>
              <a:gd name="T52" fmla="*/ 130969 w 346"/>
              <a:gd name="T53" fmla="*/ 0 h 555"/>
              <a:gd name="T54" fmla="*/ 129455 w 346"/>
              <a:gd name="T55" fmla="*/ 0 h 555"/>
              <a:gd name="T56" fmla="*/ 67377 w 346"/>
              <a:gd name="T57" fmla="*/ 66000 h 555"/>
              <a:gd name="T58" fmla="*/ 67377 w 346"/>
              <a:gd name="T59" fmla="*/ 224241 h 555"/>
              <a:gd name="T60" fmla="*/ 129455 w 346"/>
              <a:gd name="T61" fmla="*/ 290241 h 5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346" h="555">
                <a:moveTo>
                  <a:pt x="346" y="284"/>
                </a:moveTo>
                <a:lnTo>
                  <a:pt x="346" y="183"/>
                </a:lnTo>
                <a:cubicBezTo>
                  <a:pt x="346" y="154"/>
                  <a:pt x="300" y="154"/>
                  <a:pt x="300" y="183"/>
                </a:cubicBezTo>
                <a:lnTo>
                  <a:pt x="300" y="284"/>
                </a:lnTo>
                <a:cubicBezTo>
                  <a:pt x="300" y="352"/>
                  <a:pt x="244" y="408"/>
                  <a:pt x="176" y="408"/>
                </a:cubicBezTo>
                <a:cubicBezTo>
                  <a:pt x="175" y="408"/>
                  <a:pt x="174" y="408"/>
                  <a:pt x="173" y="408"/>
                </a:cubicBezTo>
                <a:lnTo>
                  <a:pt x="172" y="408"/>
                </a:lnTo>
                <a:cubicBezTo>
                  <a:pt x="171" y="408"/>
                  <a:pt x="171" y="408"/>
                  <a:pt x="170" y="408"/>
                </a:cubicBezTo>
                <a:cubicBezTo>
                  <a:pt x="101" y="408"/>
                  <a:pt x="46" y="352"/>
                  <a:pt x="46" y="284"/>
                </a:cubicBezTo>
                <a:lnTo>
                  <a:pt x="46" y="183"/>
                </a:lnTo>
                <a:cubicBezTo>
                  <a:pt x="46" y="154"/>
                  <a:pt x="0" y="154"/>
                  <a:pt x="0" y="183"/>
                </a:cubicBezTo>
                <a:cubicBezTo>
                  <a:pt x="0" y="197"/>
                  <a:pt x="0" y="284"/>
                  <a:pt x="0" y="284"/>
                </a:cubicBezTo>
                <a:cubicBezTo>
                  <a:pt x="0" y="370"/>
                  <a:pt x="63" y="441"/>
                  <a:pt x="146" y="452"/>
                </a:cubicBezTo>
                <a:lnTo>
                  <a:pt x="146" y="526"/>
                </a:lnTo>
                <a:lnTo>
                  <a:pt x="42" y="555"/>
                </a:lnTo>
                <a:lnTo>
                  <a:pt x="304" y="555"/>
                </a:lnTo>
                <a:lnTo>
                  <a:pt x="200" y="525"/>
                </a:lnTo>
                <a:lnTo>
                  <a:pt x="200" y="453"/>
                </a:lnTo>
                <a:cubicBezTo>
                  <a:pt x="282" y="441"/>
                  <a:pt x="346" y="370"/>
                  <a:pt x="346" y="284"/>
                </a:cubicBezTo>
                <a:close/>
                <a:moveTo>
                  <a:pt x="171" y="365"/>
                </a:move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4" y="365"/>
                  <a:pt x="174" y="365"/>
                </a:cubicBezTo>
                <a:cubicBezTo>
                  <a:pt x="220" y="365"/>
                  <a:pt x="257" y="328"/>
                  <a:pt x="257" y="282"/>
                </a:cubicBezTo>
                <a:lnTo>
                  <a:pt x="257" y="83"/>
                </a:lnTo>
                <a:cubicBezTo>
                  <a:pt x="257" y="37"/>
                  <a:pt x="220" y="0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72" y="0"/>
                  <a:pt x="172" y="0"/>
                  <a:pt x="171" y="0"/>
                </a:cubicBezTo>
                <a:cubicBezTo>
                  <a:pt x="126" y="0"/>
                  <a:pt x="89" y="37"/>
                  <a:pt x="89" y="83"/>
                </a:cubicBezTo>
                <a:lnTo>
                  <a:pt x="89" y="282"/>
                </a:lnTo>
                <a:cubicBezTo>
                  <a:pt x="89" y="328"/>
                  <a:pt x="126" y="365"/>
                  <a:pt x="171" y="365"/>
                </a:cubicBezTo>
                <a:close/>
              </a:path>
            </a:pathLst>
          </a:custGeom>
          <a:solidFill>
            <a:srgbClr val="0058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7871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99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99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99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99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utoUpdateAnimBg="0"/>
      <p:bldP spid="7173" grpId="0" autoUpdateAnimBg="0"/>
      <p:bldP spid="7174" grpId="0" autoUpdateAnimBg="0"/>
      <p:bldP spid="7176" grpId="0" autoUpdateAnimBg="0"/>
      <p:bldP spid="7181" grpId="0" bldLvl="0" animBg="1" autoUpdateAnimBg="0"/>
      <p:bldP spid="7182" grpId="0" bldLvl="0" animBg="1" autoUpdateAnimBg="0"/>
      <p:bldP spid="718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7355" y="109220"/>
            <a:ext cx="2604770" cy="783590"/>
            <a:chOff x="673" y="172"/>
            <a:chExt cx="4102" cy="1234"/>
          </a:xfrm>
        </p:grpSpPr>
        <p:sp>
          <p:nvSpPr>
            <p:cNvPr id="14338" name="TextBox 27"/>
            <p:cNvSpPr txBox="1">
              <a:spLocks noChangeArrowheads="1"/>
            </p:cNvSpPr>
            <p:nvPr/>
          </p:nvSpPr>
          <p:spPr bwMode="auto">
            <a:xfrm>
              <a:off x="1546" y="172"/>
              <a:ext cx="3229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源码分析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Freeform 5"/>
            <p:cNvSpPr/>
            <p:nvPr/>
          </p:nvSpPr>
          <p:spPr bwMode="auto">
            <a:xfrm>
              <a:off x="673" y="348"/>
              <a:ext cx="747" cy="882"/>
            </a:xfrm>
            <a:custGeom>
              <a:avLst/>
              <a:gdLst>
                <a:gd name="T0" fmla="*/ 99232 w 574"/>
                <a:gd name="T1" fmla="*/ 362894 h 681"/>
                <a:gd name="T2" fmla="*/ 169522 w 574"/>
                <a:gd name="T3" fmla="*/ 391695 h 681"/>
                <a:gd name="T4" fmla="*/ 321679 w 574"/>
                <a:gd name="T5" fmla="*/ 270730 h 681"/>
                <a:gd name="T6" fmla="*/ 314236 w 574"/>
                <a:gd name="T7" fmla="*/ 237815 h 681"/>
                <a:gd name="T8" fmla="*/ 324159 w 574"/>
                <a:gd name="T9" fmla="*/ 198316 h 681"/>
                <a:gd name="T10" fmla="*/ 223273 w 574"/>
                <a:gd name="T11" fmla="*/ 113559 h 681"/>
                <a:gd name="T12" fmla="*/ 179445 w 574"/>
                <a:gd name="T13" fmla="*/ 130839 h 681"/>
                <a:gd name="T14" fmla="*/ 113290 w 574"/>
                <a:gd name="T15" fmla="*/ 65008 h 681"/>
                <a:gd name="T16" fmla="*/ 179445 w 574"/>
                <a:gd name="T17" fmla="*/ 0 h 681"/>
                <a:gd name="T18" fmla="*/ 244773 w 574"/>
                <a:gd name="T19" fmla="*/ 65008 h 681"/>
                <a:gd name="T20" fmla="*/ 238985 w 574"/>
                <a:gd name="T21" fmla="*/ 92986 h 681"/>
                <a:gd name="T22" fmla="*/ 340698 w 574"/>
                <a:gd name="T23" fmla="*/ 178567 h 681"/>
                <a:gd name="T24" fmla="*/ 394449 w 574"/>
                <a:gd name="T25" fmla="*/ 157995 h 681"/>
                <a:gd name="T26" fmla="*/ 474662 w 574"/>
                <a:gd name="T27" fmla="*/ 237815 h 681"/>
                <a:gd name="T28" fmla="*/ 394449 w 574"/>
                <a:gd name="T29" fmla="*/ 317635 h 681"/>
                <a:gd name="T30" fmla="*/ 335737 w 574"/>
                <a:gd name="T31" fmla="*/ 292125 h 681"/>
                <a:gd name="T32" fmla="*/ 185234 w 574"/>
                <a:gd name="T33" fmla="*/ 412267 h 681"/>
                <a:gd name="T34" fmla="*/ 198465 w 574"/>
                <a:gd name="T35" fmla="*/ 461640 h 681"/>
                <a:gd name="T36" fmla="*/ 99232 w 574"/>
                <a:gd name="T37" fmla="*/ 560387 h 681"/>
                <a:gd name="T38" fmla="*/ 0 w 574"/>
                <a:gd name="T39" fmla="*/ 461640 h 681"/>
                <a:gd name="T40" fmla="*/ 99232 w 574"/>
                <a:gd name="T41" fmla="*/ 362894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68045" y="5341620"/>
            <a:ext cx="1720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源码目录结构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424555" y="988695"/>
            <a:ext cx="8026400" cy="5417820"/>
            <a:chOff x="5393" y="1557"/>
            <a:chExt cx="12640" cy="8532"/>
          </a:xfrm>
        </p:grpSpPr>
        <p:sp>
          <p:nvSpPr>
            <p:cNvPr id="12292" name="Line 5"/>
            <p:cNvSpPr>
              <a:spLocks noChangeShapeType="1"/>
            </p:cNvSpPr>
            <p:nvPr/>
          </p:nvSpPr>
          <p:spPr bwMode="auto">
            <a:xfrm>
              <a:off x="5575" y="1805"/>
              <a:ext cx="0" cy="828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3" name="Oval 6"/>
            <p:cNvSpPr>
              <a:spLocks noChangeArrowheads="1"/>
            </p:cNvSpPr>
            <p:nvPr/>
          </p:nvSpPr>
          <p:spPr bwMode="auto">
            <a:xfrm>
              <a:off x="5393" y="1685"/>
              <a:ext cx="347" cy="330"/>
            </a:xfrm>
            <a:prstGeom prst="ellipse">
              <a:avLst/>
            </a:prstGeom>
            <a:solidFill>
              <a:schemeClr val="tx1"/>
            </a:solidFill>
            <a:ln w="7">
              <a:solidFill>
                <a:schemeClr val="accent2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94" name="Oval 7"/>
            <p:cNvSpPr>
              <a:spLocks noChangeArrowheads="1"/>
            </p:cNvSpPr>
            <p:nvPr/>
          </p:nvSpPr>
          <p:spPr bwMode="auto">
            <a:xfrm>
              <a:off x="5393" y="3232"/>
              <a:ext cx="347" cy="330"/>
            </a:xfrm>
            <a:prstGeom prst="ellipse">
              <a:avLst/>
            </a:prstGeom>
            <a:solidFill>
              <a:schemeClr val="tx1"/>
            </a:solidFill>
            <a:ln w="7">
              <a:solidFill>
                <a:schemeClr val="accent2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95" name="Oval 8"/>
            <p:cNvSpPr>
              <a:spLocks noChangeArrowheads="1"/>
            </p:cNvSpPr>
            <p:nvPr/>
          </p:nvSpPr>
          <p:spPr bwMode="auto">
            <a:xfrm>
              <a:off x="5393" y="4557"/>
              <a:ext cx="347" cy="330"/>
            </a:xfrm>
            <a:prstGeom prst="ellipse">
              <a:avLst/>
            </a:prstGeom>
            <a:solidFill>
              <a:schemeClr val="tx1"/>
            </a:solidFill>
            <a:ln w="7">
              <a:solidFill>
                <a:schemeClr val="accent2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96" name="Oval 9"/>
            <p:cNvSpPr>
              <a:spLocks noChangeArrowheads="1"/>
            </p:cNvSpPr>
            <p:nvPr/>
          </p:nvSpPr>
          <p:spPr bwMode="auto">
            <a:xfrm>
              <a:off x="5393" y="5900"/>
              <a:ext cx="347" cy="327"/>
            </a:xfrm>
            <a:prstGeom prst="ellipse">
              <a:avLst/>
            </a:prstGeom>
            <a:solidFill>
              <a:schemeClr val="tx1"/>
            </a:solidFill>
            <a:ln w="7">
              <a:solidFill>
                <a:schemeClr val="accent2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97" name="Oval 10"/>
            <p:cNvSpPr>
              <a:spLocks noChangeArrowheads="1"/>
            </p:cNvSpPr>
            <p:nvPr/>
          </p:nvSpPr>
          <p:spPr bwMode="auto">
            <a:xfrm>
              <a:off x="5393" y="7367"/>
              <a:ext cx="347" cy="328"/>
            </a:xfrm>
            <a:prstGeom prst="ellipse">
              <a:avLst/>
            </a:prstGeom>
            <a:solidFill>
              <a:schemeClr val="tx1"/>
            </a:solidFill>
            <a:ln w="7">
              <a:solidFill>
                <a:schemeClr val="accent2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98" name="Oval 11"/>
            <p:cNvSpPr>
              <a:spLocks noChangeArrowheads="1"/>
            </p:cNvSpPr>
            <p:nvPr/>
          </p:nvSpPr>
          <p:spPr bwMode="auto">
            <a:xfrm>
              <a:off x="5393" y="8707"/>
              <a:ext cx="347" cy="330"/>
            </a:xfrm>
            <a:prstGeom prst="ellipse">
              <a:avLst/>
            </a:prstGeom>
            <a:solidFill>
              <a:schemeClr val="tx1"/>
            </a:solidFill>
            <a:ln w="7">
              <a:solidFill>
                <a:schemeClr val="accent2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99" name="TextBox 10"/>
            <p:cNvSpPr txBox="1">
              <a:spLocks noChangeArrowheads="1"/>
            </p:cNvSpPr>
            <p:nvPr/>
          </p:nvSpPr>
          <p:spPr bwMode="auto">
            <a:xfrm>
              <a:off x="5965" y="1557"/>
              <a:ext cx="1628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bleu.py</a:t>
              </a:r>
              <a:endPara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0" name="TextBox 11"/>
            <p:cNvSpPr txBox="1">
              <a:spLocks noChangeArrowheads="1"/>
            </p:cNvSpPr>
            <p:nvPr/>
          </p:nvSpPr>
          <p:spPr bwMode="auto">
            <a:xfrm>
              <a:off x="6023" y="2015"/>
              <a:ext cx="12010" cy="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评测数据从文字转为机器语言的翻译的质量，在网络训练过程中作为loss指标进行优化</a:t>
              </a:r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1" name="TextBox 13"/>
            <p:cNvSpPr txBox="1">
              <a:spLocks noChangeArrowheads="1"/>
            </p:cNvSpPr>
            <p:nvPr/>
          </p:nvSpPr>
          <p:spPr bwMode="auto">
            <a:xfrm>
              <a:off x="5998" y="3107"/>
              <a:ext cx="1977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reader.py</a:t>
              </a:r>
              <a:endPara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2" name="TextBox 14"/>
            <p:cNvSpPr txBox="1">
              <a:spLocks noChangeArrowheads="1"/>
            </p:cNvSpPr>
            <p:nvPr/>
          </p:nvSpPr>
          <p:spPr bwMode="auto">
            <a:xfrm>
              <a:off x="5998" y="4430"/>
              <a:ext cx="1526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app.py</a:t>
              </a:r>
              <a:endPara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3" name="TextBox 15"/>
            <p:cNvSpPr txBox="1">
              <a:spLocks noChangeArrowheads="1"/>
            </p:cNvSpPr>
            <p:nvPr/>
          </p:nvSpPr>
          <p:spPr bwMode="auto">
            <a:xfrm>
              <a:off x="6008" y="5772"/>
              <a:ext cx="2314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seq2seq.py</a:t>
              </a:r>
              <a:endPara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4" name="TextBox 16"/>
            <p:cNvSpPr txBox="1">
              <a:spLocks noChangeArrowheads="1"/>
            </p:cNvSpPr>
            <p:nvPr/>
          </p:nvSpPr>
          <p:spPr bwMode="auto">
            <a:xfrm>
              <a:off x="6008" y="7240"/>
              <a:ext cx="1984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model.py</a:t>
              </a:r>
              <a:endPara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5" name="TextBox 17"/>
            <p:cNvSpPr txBox="1">
              <a:spLocks noChangeArrowheads="1"/>
            </p:cNvSpPr>
            <p:nvPr/>
          </p:nvSpPr>
          <p:spPr bwMode="auto">
            <a:xfrm>
              <a:off x="6008" y="8592"/>
              <a:ext cx="1912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one.html</a:t>
              </a:r>
              <a:endPara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6" name="TextBox 18"/>
            <p:cNvSpPr txBox="1">
              <a:spLocks noChangeArrowheads="1"/>
            </p:cNvSpPr>
            <p:nvPr/>
          </p:nvSpPr>
          <p:spPr bwMode="auto">
            <a:xfrm>
              <a:off x="6023" y="3637"/>
              <a:ext cx="11715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训练模型的网络时，每次读取数据调用，进行相关的数据处理。</a:t>
              </a:r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7" name="TextBox 19"/>
            <p:cNvSpPr txBox="1">
              <a:spLocks noChangeArrowheads="1"/>
            </p:cNvSpPr>
            <p:nvPr/>
          </p:nvSpPr>
          <p:spPr bwMode="auto">
            <a:xfrm>
              <a:off x="6023" y="4909"/>
              <a:ext cx="11715" cy="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服务端，进行前后端的交互处理，是一个类似建立一个窗口用来输入对联测试的。</a:t>
              </a:r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8" name="TextBox 20"/>
            <p:cNvSpPr txBox="1">
              <a:spLocks noChangeArrowheads="1"/>
            </p:cNvSpPr>
            <p:nvPr/>
          </p:nvSpPr>
          <p:spPr bwMode="auto">
            <a:xfrm>
              <a:off x="6023" y="6352"/>
              <a:ext cx="11897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en-US" altLang="zh-CN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seq2seq</a:t>
              </a:r>
              <a:r>
                <a: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模型结构的设置，设置encoder、decoder</a:t>
              </a:r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9" name="TextBox 21"/>
            <p:cNvSpPr txBox="1">
              <a:spLocks noChangeArrowheads="1"/>
            </p:cNvSpPr>
            <p:nvPr/>
          </p:nvSpPr>
          <p:spPr bwMode="auto">
            <a:xfrm>
              <a:off x="6023" y="7717"/>
              <a:ext cx="11715" cy="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定义了model类型，里面包括了模型的输入，输出，重载保存，训练等对模型的操作</a:t>
              </a:r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10" name="TextBox 22"/>
            <p:cNvSpPr txBox="1">
              <a:spLocks noChangeArrowheads="1"/>
            </p:cNvSpPr>
            <p:nvPr/>
          </p:nvSpPr>
          <p:spPr bwMode="auto">
            <a:xfrm>
              <a:off x="6023" y="9102"/>
              <a:ext cx="12010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前端页面</a:t>
              </a:r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 descr="代码目录"/>
          <p:cNvPicPr>
            <a:picLocks noChangeAspect="1"/>
          </p:cNvPicPr>
          <p:nvPr/>
        </p:nvPicPr>
        <p:blipFill>
          <a:blip r:embed="rId1"/>
          <a:srcRect r="30184"/>
          <a:stretch>
            <a:fillRect/>
          </a:stretch>
        </p:blipFill>
        <p:spPr>
          <a:xfrm>
            <a:off x="158750" y="1270000"/>
            <a:ext cx="3138805" cy="3695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7355" y="109220"/>
            <a:ext cx="2604770" cy="783590"/>
            <a:chOff x="673" y="172"/>
            <a:chExt cx="4102" cy="1234"/>
          </a:xfrm>
        </p:grpSpPr>
        <p:sp>
          <p:nvSpPr>
            <p:cNvPr id="14338" name="TextBox 27"/>
            <p:cNvSpPr txBox="1">
              <a:spLocks noChangeArrowheads="1"/>
            </p:cNvSpPr>
            <p:nvPr/>
          </p:nvSpPr>
          <p:spPr bwMode="auto">
            <a:xfrm>
              <a:off x="1546" y="172"/>
              <a:ext cx="3229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源码分析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Freeform 5"/>
            <p:cNvSpPr/>
            <p:nvPr/>
          </p:nvSpPr>
          <p:spPr bwMode="auto">
            <a:xfrm>
              <a:off x="673" y="348"/>
              <a:ext cx="747" cy="882"/>
            </a:xfrm>
            <a:custGeom>
              <a:avLst/>
              <a:gdLst>
                <a:gd name="T0" fmla="*/ 99232 w 574"/>
                <a:gd name="T1" fmla="*/ 362894 h 681"/>
                <a:gd name="T2" fmla="*/ 169522 w 574"/>
                <a:gd name="T3" fmla="*/ 391695 h 681"/>
                <a:gd name="T4" fmla="*/ 321679 w 574"/>
                <a:gd name="T5" fmla="*/ 270730 h 681"/>
                <a:gd name="T6" fmla="*/ 314236 w 574"/>
                <a:gd name="T7" fmla="*/ 237815 h 681"/>
                <a:gd name="T8" fmla="*/ 324159 w 574"/>
                <a:gd name="T9" fmla="*/ 198316 h 681"/>
                <a:gd name="T10" fmla="*/ 223273 w 574"/>
                <a:gd name="T11" fmla="*/ 113559 h 681"/>
                <a:gd name="T12" fmla="*/ 179445 w 574"/>
                <a:gd name="T13" fmla="*/ 130839 h 681"/>
                <a:gd name="T14" fmla="*/ 113290 w 574"/>
                <a:gd name="T15" fmla="*/ 65008 h 681"/>
                <a:gd name="T16" fmla="*/ 179445 w 574"/>
                <a:gd name="T17" fmla="*/ 0 h 681"/>
                <a:gd name="T18" fmla="*/ 244773 w 574"/>
                <a:gd name="T19" fmla="*/ 65008 h 681"/>
                <a:gd name="T20" fmla="*/ 238985 w 574"/>
                <a:gd name="T21" fmla="*/ 92986 h 681"/>
                <a:gd name="T22" fmla="*/ 340698 w 574"/>
                <a:gd name="T23" fmla="*/ 178567 h 681"/>
                <a:gd name="T24" fmla="*/ 394449 w 574"/>
                <a:gd name="T25" fmla="*/ 157995 h 681"/>
                <a:gd name="T26" fmla="*/ 474662 w 574"/>
                <a:gd name="T27" fmla="*/ 237815 h 681"/>
                <a:gd name="T28" fmla="*/ 394449 w 574"/>
                <a:gd name="T29" fmla="*/ 317635 h 681"/>
                <a:gd name="T30" fmla="*/ 335737 w 574"/>
                <a:gd name="T31" fmla="*/ 292125 h 681"/>
                <a:gd name="T32" fmla="*/ 185234 w 574"/>
                <a:gd name="T33" fmla="*/ 412267 h 681"/>
                <a:gd name="T34" fmla="*/ 198465 w 574"/>
                <a:gd name="T35" fmla="*/ 461640 h 681"/>
                <a:gd name="T36" fmla="*/ 99232 w 574"/>
                <a:gd name="T37" fmla="*/ 560387 h 681"/>
                <a:gd name="T38" fmla="*/ 0 w 574"/>
                <a:gd name="T39" fmla="*/ 461640 h 681"/>
                <a:gd name="T40" fmla="*/ 99232 w 574"/>
                <a:gd name="T41" fmla="*/ 362894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41325" y="1112520"/>
            <a:ext cx="3697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seq2seq</a:t>
            </a:r>
            <a:r>
              <a:rPr lang="zh-CN" altLang="en-US" sz="2400" b="1"/>
              <a:t>模型</a:t>
            </a:r>
            <a:r>
              <a:rPr lang="en-US" altLang="zh-CN" sz="2400" b="1"/>
              <a:t>--encoder</a:t>
            </a:r>
            <a:endParaRPr lang="en-US" altLang="zh-CN" sz="2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14318"/>
          <a:stretch>
            <a:fillRect/>
          </a:stretch>
        </p:blipFill>
        <p:spPr>
          <a:xfrm>
            <a:off x="479425" y="1955800"/>
            <a:ext cx="3378200" cy="311023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34485" y="1483995"/>
            <a:ext cx="7151370" cy="1841500"/>
            <a:chOff x="6053" y="2275"/>
            <a:chExt cx="11262" cy="2900"/>
          </a:xfrm>
        </p:grpSpPr>
        <p:sp>
          <p:nvSpPr>
            <p:cNvPr id="15365" name="矩形 5"/>
            <p:cNvSpPr>
              <a:spLocks noChangeArrowheads="1"/>
            </p:cNvSpPr>
            <p:nvPr/>
          </p:nvSpPr>
          <p:spPr bwMode="auto">
            <a:xfrm>
              <a:off x="6733" y="2275"/>
              <a:ext cx="10582" cy="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68" name="TextBox 8"/>
            <p:cNvSpPr txBox="1">
              <a:spLocks noChangeArrowheads="1"/>
            </p:cNvSpPr>
            <p:nvPr/>
          </p:nvSpPr>
          <p:spPr bwMode="auto">
            <a:xfrm>
              <a:off x="6733" y="2275"/>
              <a:ext cx="5705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getlLayeredCell</a:t>
              </a:r>
              <a:endParaRPr lang="en-US" altLang="zh-CN"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69" name="Freeform 6"/>
            <p:cNvSpPr/>
            <p:nvPr/>
          </p:nvSpPr>
          <p:spPr bwMode="auto">
            <a:xfrm>
              <a:off x="6053" y="2284"/>
              <a:ext cx="535" cy="612"/>
            </a:xfrm>
            <a:custGeom>
              <a:avLst/>
              <a:gdLst>
                <a:gd name="T0" fmla="*/ 0 w 443"/>
                <a:gd name="T1" fmla="*/ 194849 h 511"/>
                <a:gd name="T2" fmla="*/ 169479 w 443"/>
                <a:gd name="T3" fmla="*/ 97425 h 511"/>
                <a:gd name="T4" fmla="*/ 339725 w 443"/>
                <a:gd name="T5" fmla="*/ 0 h 511"/>
                <a:gd name="T6" fmla="*/ 339725 w 443"/>
                <a:gd name="T7" fmla="*/ 194849 h 511"/>
                <a:gd name="T8" fmla="*/ 339725 w 443"/>
                <a:gd name="T9" fmla="*/ 388937 h 511"/>
                <a:gd name="T10" fmla="*/ 169479 w 443"/>
                <a:gd name="T11" fmla="*/ 292274 h 511"/>
                <a:gd name="T12" fmla="*/ 0 w 443"/>
                <a:gd name="T13" fmla="*/ 194849 h 5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3" h="511">
                  <a:moveTo>
                    <a:pt x="0" y="256"/>
                  </a:moveTo>
                  <a:lnTo>
                    <a:pt x="221" y="128"/>
                  </a:lnTo>
                  <a:lnTo>
                    <a:pt x="443" y="0"/>
                  </a:lnTo>
                  <a:lnTo>
                    <a:pt x="443" y="256"/>
                  </a:lnTo>
                  <a:lnTo>
                    <a:pt x="443" y="511"/>
                  </a:lnTo>
                  <a:lnTo>
                    <a:pt x="221" y="38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4" name="TextBox 15"/>
            <p:cNvSpPr txBox="1">
              <a:spLocks noChangeArrowheads="1"/>
            </p:cNvSpPr>
            <p:nvPr/>
          </p:nvSpPr>
          <p:spPr bwMode="auto">
            <a:xfrm>
              <a:off x="6730" y="3093"/>
              <a:ext cx="10358" cy="2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定义基本的循环神经网络单元，创建多层的rnn。rnn.BasicLSTMCell(num_units)函数定义了一层lstm单元，num_unit指这一层的隐单元个数。</a:t>
              </a:r>
              <a:endParaRPr lang="en-US" altLang="zh-CN" sz="2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</a:endParaRPr>
            </a:p>
            <a:p>
              <a:pPr eaLnBrk="1" hangingPunct="1"/>
              <a:r>
                <a:rPr lang="en-US" altLang="zh-CN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rnn.MultiRNNCell定义了多层的循环神经网络</a:t>
              </a:r>
              <a:endParaRPr lang="en-US" altLang="zh-CN" sz="2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117975" y="3763645"/>
            <a:ext cx="7151370" cy="1534160"/>
            <a:chOff x="6053" y="2275"/>
            <a:chExt cx="11262" cy="2416"/>
          </a:xfrm>
        </p:grpSpPr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6733" y="2275"/>
              <a:ext cx="10582" cy="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6730" y="2275"/>
              <a:ext cx="5705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bi_encoder</a:t>
              </a:r>
              <a:endParaRPr lang="en-US" altLang="zh-CN"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6053" y="2284"/>
              <a:ext cx="535" cy="612"/>
            </a:xfrm>
            <a:custGeom>
              <a:avLst/>
              <a:gdLst>
                <a:gd name="T0" fmla="*/ 0 w 443"/>
                <a:gd name="T1" fmla="*/ 194849 h 511"/>
                <a:gd name="T2" fmla="*/ 169479 w 443"/>
                <a:gd name="T3" fmla="*/ 97425 h 511"/>
                <a:gd name="T4" fmla="*/ 339725 w 443"/>
                <a:gd name="T5" fmla="*/ 0 h 511"/>
                <a:gd name="T6" fmla="*/ 339725 w 443"/>
                <a:gd name="T7" fmla="*/ 194849 h 511"/>
                <a:gd name="T8" fmla="*/ 339725 w 443"/>
                <a:gd name="T9" fmla="*/ 388937 h 511"/>
                <a:gd name="T10" fmla="*/ 169479 w 443"/>
                <a:gd name="T11" fmla="*/ 292274 h 511"/>
                <a:gd name="T12" fmla="*/ 0 w 443"/>
                <a:gd name="T13" fmla="*/ 194849 h 5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3" h="511">
                  <a:moveTo>
                    <a:pt x="0" y="256"/>
                  </a:moveTo>
                  <a:lnTo>
                    <a:pt x="221" y="128"/>
                  </a:lnTo>
                  <a:lnTo>
                    <a:pt x="443" y="0"/>
                  </a:lnTo>
                  <a:lnTo>
                    <a:pt x="443" y="256"/>
                  </a:lnTo>
                  <a:lnTo>
                    <a:pt x="443" y="511"/>
                  </a:lnTo>
                  <a:lnTo>
                    <a:pt x="221" y="38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5"/>
            <p:cNvSpPr txBox="1">
              <a:spLocks noChangeArrowheads="1"/>
            </p:cNvSpPr>
            <p:nvPr/>
          </p:nvSpPr>
          <p:spPr bwMode="auto">
            <a:xfrm>
              <a:off x="6730" y="3093"/>
              <a:ext cx="9620" cy="1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bi_layer_size是双向rnn中每一个方向的层数，用getlLayeredCell的函数得到 encode_cell_fw和encode_cell_bw作为正向和反向的lstm神经网络。</a:t>
              </a:r>
              <a:endParaRPr lang="en-US" altLang="zh-CN" sz="2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7355" y="109220"/>
            <a:ext cx="2604770" cy="783590"/>
            <a:chOff x="673" y="172"/>
            <a:chExt cx="4102" cy="1234"/>
          </a:xfrm>
        </p:grpSpPr>
        <p:sp>
          <p:nvSpPr>
            <p:cNvPr id="14338" name="TextBox 27"/>
            <p:cNvSpPr txBox="1">
              <a:spLocks noChangeArrowheads="1"/>
            </p:cNvSpPr>
            <p:nvPr/>
          </p:nvSpPr>
          <p:spPr bwMode="auto">
            <a:xfrm>
              <a:off x="1546" y="172"/>
              <a:ext cx="3229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源码分析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Freeform 5"/>
            <p:cNvSpPr/>
            <p:nvPr/>
          </p:nvSpPr>
          <p:spPr bwMode="auto">
            <a:xfrm>
              <a:off x="673" y="348"/>
              <a:ext cx="747" cy="882"/>
            </a:xfrm>
            <a:custGeom>
              <a:avLst/>
              <a:gdLst>
                <a:gd name="T0" fmla="*/ 99232 w 574"/>
                <a:gd name="T1" fmla="*/ 362894 h 681"/>
                <a:gd name="T2" fmla="*/ 169522 w 574"/>
                <a:gd name="T3" fmla="*/ 391695 h 681"/>
                <a:gd name="T4" fmla="*/ 321679 w 574"/>
                <a:gd name="T5" fmla="*/ 270730 h 681"/>
                <a:gd name="T6" fmla="*/ 314236 w 574"/>
                <a:gd name="T7" fmla="*/ 237815 h 681"/>
                <a:gd name="T8" fmla="*/ 324159 w 574"/>
                <a:gd name="T9" fmla="*/ 198316 h 681"/>
                <a:gd name="T10" fmla="*/ 223273 w 574"/>
                <a:gd name="T11" fmla="*/ 113559 h 681"/>
                <a:gd name="T12" fmla="*/ 179445 w 574"/>
                <a:gd name="T13" fmla="*/ 130839 h 681"/>
                <a:gd name="T14" fmla="*/ 113290 w 574"/>
                <a:gd name="T15" fmla="*/ 65008 h 681"/>
                <a:gd name="T16" fmla="*/ 179445 w 574"/>
                <a:gd name="T17" fmla="*/ 0 h 681"/>
                <a:gd name="T18" fmla="*/ 244773 w 574"/>
                <a:gd name="T19" fmla="*/ 65008 h 681"/>
                <a:gd name="T20" fmla="*/ 238985 w 574"/>
                <a:gd name="T21" fmla="*/ 92986 h 681"/>
                <a:gd name="T22" fmla="*/ 340698 w 574"/>
                <a:gd name="T23" fmla="*/ 178567 h 681"/>
                <a:gd name="T24" fmla="*/ 394449 w 574"/>
                <a:gd name="T25" fmla="*/ 157995 h 681"/>
                <a:gd name="T26" fmla="*/ 474662 w 574"/>
                <a:gd name="T27" fmla="*/ 237815 h 681"/>
                <a:gd name="T28" fmla="*/ 394449 w 574"/>
                <a:gd name="T29" fmla="*/ 317635 h 681"/>
                <a:gd name="T30" fmla="*/ 335737 w 574"/>
                <a:gd name="T31" fmla="*/ 292125 h 681"/>
                <a:gd name="T32" fmla="*/ 185234 w 574"/>
                <a:gd name="T33" fmla="*/ 412267 h 681"/>
                <a:gd name="T34" fmla="*/ 198465 w 574"/>
                <a:gd name="T35" fmla="*/ 461640 h 681"/>
                <a:gd name="T36" fmla="*/ 99232 w 574"/>
                <a:gd name="T37" fmla="*/ 560387 h 681"/>
                <a:gd name="T38" fmla="*/ 0 w 574"/>
                <a:gd name="T39" fmla="*/ 461640 h 681"/>
                <a:gd name="T40" fmla="*/ 99232 w 574"/>
                <a:gd name="T41" fmla="*/ 362894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41325" y="1112520"/>
            <a:ext cx="3697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seq2seq</a:t>
            </a:r>
            <a:r>
              <a:rPr lang="zh-CN" altLang="en-US" sz="2400" b="1"/>
              <a:t>模型</a:t>
            </a:r>
            <a:r>
              <a:rPr lang="en-US" altLang="zh-CN" sz="2400" b="1"/>
              <a:t>--decoder</a:t>
            </a:r>
            <a:endParaRPr lang="en-US" altLang="zh-CN" sz="2400" b="1"/>
          </a:p>
        </p:txBody>
      </p:sp>
      <p:grpSp>
        <p:nvGrpSpPr>
          <p:cNvPr id="8" name="组合 7"/>
          <p:cNvGrpSpPr/>
          <p:nvPr/>
        </p:nvGrpSpPr>
        <p:grpSpPr>
          <a:xfrm>
            <a:off x="4117975" y="3046095"/>
            <a:ext cx="7151370" cy="918210"/>
            <a:chOff x="6053" y="2275"/>
            <a:chExt cx="11262" cy="1446"/>
          </a:xfrm>
        </p:grpSpPr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6733" y="2275"/>
              <a:ext cx="10582" cy="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6730" y="2275"/>
              <a:ext cx="5705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decoder_projection</a:t>
              </a:r>
              <a:endParaRPr lang="en-US" altLang="zh-CN"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6053" y="2284"/>
              <a:ext cx="535" cy="612"/>
            </a:xfrm>
            <a:custGeom>
              <a:avLst/>
              <a:gdLst>
                <a:gd name="T0" fmla="*/ 0 w 443"/>
                <a:gd name="T1" fmla="*/ 194849 h 511"/>
                <a:gd name="T2" fmla="*/ 169479 w 443"/>
                <a:gd name="T3" fmla="*/ 97425 h 511"/>
                <a:gd name="T4" fmla="*/ 339725 w 443"/>
                <a:gd name="T5" fmla="*/ 0 h 511"/>
                <a:gd name="T6" fmla="*/ 339725 w 443"/>
                <a:gd name="T7" fmla="*/ 194849 h 511"/>
                <a:gd name="T8" fmla="*/ 339725 w 443"/>
                <a:gd name="T9" fmla="*/ 388937 h 511"/>
                <a:gd name="T10" fmla="*/ 169479 w 443"/>
                <a:gd name="T11" fmla="*/ 292274 h 511"/>
                <a:gd name="T12" fmla="*/ 0 w 443"/>
                <a:gd name="T13" fmla="*/ 194849 h 5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3" h="511">
                  <a:moveTo>
                    <a:pt x="0" y="256"/>
                  </a:moveTo>
                  <a:lnTo>
                    <a:pt x="221" y="128"/>
                  </a:lnTo>
                  <a:lnTo>
                    <a:pt x="443" y="0"/>
                  </a:lnTo>
                  <a:lnTo>
                    <a:pt x="443" y="256"/>
                  </a:lnTo>
                  <a:lnTo>
                    <a:pt x="443" y="511"/>
                  </a:lnTo>
                  <a:lnTo>
                    <a:pt x="221" y="38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5"/>
            <p:cNvSpPr txBox="1">
              <a:spLocks noChangeArrowheads="1"/>
            </p:cNvSpPr>
            <p:nvPr/>
          </p:nvSpPr>
          <p:spPr bwMode="auto">
            <a:xfrm>
              <a:off x="6730" y="3093"/>
              <a:ext cx="962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使用一个全连接层计算</a:t>
              </a:r>
              <a:r>
                <a:rPr lang="en-US" altLang="zh-CN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decoder</a:t>
              </a:r>
              <a:r>
                <a:rPr lang="zh-CN" altLang="en-US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的输出。</a:t>
              </a:r>
              <a:endParaRPr lang="zh-CN" altLang="en-US" sz="2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34485" y="1483995"/>
            <a:ext cx="7151370" cy="1336040"/>
            <a:chOff x="6511" y="2337"/>
            <a:chExt cx="11262" cy="2104"/>
          </a:xfrm>
        </p:grpSpPr>
        <p:grpSp>
          <p:nvGrpSpPr>
            <p:cNvPr id="5" name="组合 4"/>
            <p:cNvGrpSpPr/>
            <p:nvPr/>
          </p:nvGrpSpPr>
          <p:grpSpPr>
            <a:xfrm>
              <a:off x="6511" y="2337"/>
              <a:ext cx="11262" cy="680"/>
              <a:chOff x="6053" y="2275"/>
              <a:chExt cx="11262" cy="680"/>
            </a:xfrm>
          </p:grpSpPr>
          <p:sp>
            <p:nvSpPr>
              <p:cNvPr id="15365" name="矩形 5"/>
              <p:cNvSpPr>
                <a:spLocks noChangeArrowheads="1"/>
              </p:cNvSpPr>
              <p:nvPr/>
            </p:nvSpPr>
            <p:spPr bwMode="auto">
              <a:xfrm>
                <a:off x="6733" y="2275"/>
                <a:ext cx="10582" cy="6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368" name="TextBox 8"/>
              <p:cNvSpPr txBox="1">
                <a:spLocks noChangeArrowheads="1"/>
              </p:cNvSpPr>
              <p:nvPr/>
            </p:nvSpPr>
            <p:spPr bwMode="auto">
              <a:xfrm>
                <a:off x="6733" y="2275"/>
                <a:ext cx="5705" cy="6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attention_decoder_cell</a:t>
                </a:r>
                <a:endParaRPr lang="en-US" altLang="zh-CN"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69" name="Freeform 6"/>
              <p:cNvSpPr/>
              <p:nvPr/>
            </p:nvSpPr>
            <p:spPr bwMode="auto">
              <a:xfrm>
                <a:off x="6053" y="2284"/>
                <a:ext cx="535" cy="612"/>
              </a:xfrm>
              <a:custGeom>
                <a:avLst/>
                <a:gdLst>
                  <a:gd name="T0" fmla="*/ 0 w 443"/>
                  <a:gd name="T1" fmla="*/ 194849 h 511"/>
                  <a:gd name="T2" fmla="*/ 169479 w 443"/>
                  <a:gd name="T3" fmla="*/ 97425 h 511"/>
                  <a:gd name="T4" fmla="*/ 339725 w 443"/>
                  <a:gd name="T5" fmla="*/ 0 h 511"/>
                  <a:gd name="T6" fmla="*/ 339725 w 443"/>
                  <a:gd name="T7" fmla="*/ 194849 h 511"/>
                  <a:gd name="T8" fmla="*/ 339725 w 443"/>
                  <a:gd name="T9" fmla="*/ 388937 h 511"/>
                  <a:gd name="T10" fmla="*/ 169479 w 443"/>
                  <a:gd name="T11" fmla="*/ 292274 h 511"/>
                  <a:gd name="T12" fmla="*/ 0 w 443"/>
                  <a:gd name="T13" fmla="*/ 194849 h 5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43" h="511">
                    <a:moveTo>
                      <a:pt x="0" y="256"/>
                    </a:moveTo>
                    <a:lnTo>
                      <a:pt x="221" y="128"/>
                    </a:lnTo>
                    <a:lnTo>
                      <a:pt x="443" y="0"/>
                    </a:lnTo>
                    <a:lnTo>
                      <a:pt x="443" y="256"/>
                    </a:lnTo>
                    <a:lnTo>
                      <a:pt x="443" y="511"/>
                    </a:lnTo>
                    <a:lnTo>
                      <a:pt x="221" y="384"/>
                    </a:lnTo>
                    <a:lnTo>
                      <a:pt x="0" y="25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" name="TextBox 15"/>
            <p:cNvSpPr txBox="1">
              <a:spLocks noChangeArrowheads="1"/>
            </p:cNvSpPr>
            <p:nvPr/>
          </p:nvSpPr>
          <p:spPr bwMode="auto">
            <a:xfrm>
              <a:off x="7249" y="3329"/>
              <a:ext cx="9620" cy="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定义了decoder的rnn神经网络为带有attention机制的多层rnn</a:t>
              </a:r>
              <a:r>
                <a:rPr lang="zh-CN" altLang="en-US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。在多层</a:t>
              </a:r>
              <a:r>
                <a:rPr lang="en-US" altLang="zh-CN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rnn</a:t>
              </a:r>
              <a:r>
                <a:rPr lang="zh-CN" altLang="en-US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加入注意力机制。</a:t>
              </a:r>
              <a:endParaRPr lang="zh-CN" altLang="en-US" sz="2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01465" y="4321175"/>
            <a:ext cx="7151370" cy="1841500"/>
            <a:chOff x="6053" y="2275"/>
            <a:chExt cx="11262" cy="2900"/>
          </a:xfrm>
        </p:grpSpPr>
        <p:sp>
          <p:nvSpPr>
            <p:cNvPr id="7" name="矩形 5"/>
            <p:cNvSpPr>
              <a:spLocks noChangeArrowheads="1"/>
            </p:cNvSpPr>
            <p:nvPr/>
          </p:nvSpPr>
          <p:spPr bwMode="auto">
            <a:xfrm>
              <a:off x="6733" y="2275"/>
              <a:ext cx="10582" cy="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6730" y="2275"/>
              <a:ext cx="5705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train_decoder</a:t>
              </a:r>
              <a:endParaRPr lang="en-US" altLang="zh-CN"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6053" y="2284"/>
              <a:ext cx="535" cy="612"/>
            </a:xfrm>
            <a:custGeom>
              <a:avLst/>
              <a:gdLst>
                <a:gd name="T0" fmla="*/ 0 w 443"/>
                <a:gd name="T1" fmla="*/ 194849 h 511"/>
                <a:gd name="T2" fmla="*/ 169479 w 443"/>
                <a:gd name="T3" fmla="*/ 97425 h 511"/>
                <a:gd name="T4" fmla="*/ 339725 w 443"/>
                <a:gd name="T5" fmla="*/ 0 h 511"/>
                <a:gd name="T6" fmla="*/ 339725 w 443"/>
                <a:gd name="T7" fmla="*/ 194849 h 511"/>
                <a:gd name="T8" fmla="*/ 339725 w 443"/>
                <a:gd name="T9" fmla="*/ 388937 h 511"/>
                <a:gd name="T10" fmla="*/ 169479 w 443"/>
                <a:gd name="T11" fmla="*/ 292274 h 511"/>
                <a:gd name="T12" fmla="*/ 0 w 443"/>
                <a:gd name="T13" fmla="*/ 194849 h 5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3" h="511">
                  <a:moveTo>
                    <a:pt x="0" y="256"/>
                  </a:moveTo>
                  <a:lnTo>
                    <a:pt x="221" y="128"/>
                  </a:lnTo>
                  <a:lnTo>
                    <a:pt x="443" y="0"/>
                  </a:lnTo>
                  <a:lnTo>
                    <a:pt x="443" y="256"/>
                  </a:lnTo>
                  <a:lnTo>
                    <a:pt x="443" y="511"/>
                  </a:lnTo>
                  <a:lnTo>
                    <a:pt x="221" y="38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TextBox 15"/>
            <p:cNvSpPr txBox="1">
              <a:spLocks noChangeArrowheads="1"/>
            </p:cNvSpPr>
            <p:nvPr/>
          </p:nvSpPr>
          <p:spPr bwMode="auto">
            <a:xfrm>
              <a:off x="6730" y="3093"/>
              <a:ext cx="9620" cy="2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先使用attention_decoder_cell建立了上述的带注意力机制的RNN模型。将encoder的输出作为decoder的输入</a:t>
              </a:r>
              <a:r>
                <a:rPr lang="en-US" altLang="zh-CN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,</a:t>
              </a:r>
              <a:r>
                <a:rPr lang="zh-CN" altLang="en-US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输出维数</a:t>
              </a:r>
              <a:r>
                <a:rPr lang="en-US" altLang="zh-CN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outputs.rnn_output</a:t>
              </a:r>
              <a:r>
                <a:rPr lang="zh-CN" altLang="en-US" sz="2000">
                  <a:solidFill>
                    <a:srgbClr val="004C54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。进一步计算得到最终的编码结果。</a:t>
              </a:r>
              <a:endParaRPr lang="en-US" altLang="zh-CN" sz="2000">
                <a:solidFill>
                  <a:srgbClr val="004C54"/>
                </a:solidFill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" y="1849120"/>
            <a:ext cx="3785235" cy="39395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7355" y="109220"/>
            <a:ext cx="2604770" cy="783590"/>
            <a:chOff x="673" y="172"/>
            <a:chExt cx="4102" cy="1234"/>
          </a:xfrm>
        </p:grpSpPr>
        <p:sp>
          <p:nvSpPr>
            <p:cNvPr id="14338" name="TextBox 27"/>
            <p:cNvSpPr txBox="1">
              <a:spLocks noChangeArrowheads="1"/>
            </p:cNvSpPr>
            <p:nvPr/>
          </p:nvSpPr>
          <p:spPr bwMode="auto">
            <a:xfrm>
              <a:off x="1546" y="172"/>
              <a:ext cx="3229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Freeform 5"/>
            <p:cNvSpPr/>
            <p:nvPr/>
          </p:nvSpPr>
          <p:spPr bwMode="auto">
            <a:xfrm>
              <a:off x="673" y="348"/>
              <a:ext cx="747" cy="882"/>
            </a:xfrm>
            <a:custGeom>
              <a:avLst/>
              <a:gdLst>
                <a:gd name="T0" fmla="*/ 99232 w 574"/>
                <a:gd name="T1" fmla="*/ 362894 h 681"/>
                <a:gd name="T2" fmla="*/ 169522 w 574"/>
                <a:gd name="T3" fmla="*/ 391695 h 681"/>
                <a:gd name="T4" fmla="*/ 321679 w 574"/>
                <a:gd name="T5" fmla="*/ 270730 h 681"/>
                <a:gd name="T6" fmla="*/ 314236 w 574"/>
                <a:gd name="T7" fmla="*/ 237815 h 681"/>
                <a:gd name="T8" fmla="*/ 324159 w 574"/>
                <a:gd name="T9" fmla="*/ 198316 h 681"/>
                <a:gd name="T10" fmla="*/ 223273 w 574"/>
                <a:gd name="T11" fmla="*/ 113559 h 681"/>
                <a:gd name="T12" fmla="*/ 179445 w 574"/>
                <a:gd name="T13" fmla="*/ 130839 h 681"/>
                <a:gd name="T14" fmla="*/ 113290 w 574"/>
                <a:gd name="T15" fmla="*/ 65008 h 681"/>
                <a:gd name="T16" fmla="*/ 179445 w 574"/>
                <a:gd name="T17" fmla="*/ 0 h 681"/>
                <a:gd name="T18" fmla="*/ 244773 w 574"/>
                <a:gd name="T19" fmla="*/ 65008 h 681"/>
                <a:gd name="T20" fmla="*/ 238985 w 574"/>
                <a:gd name="T21" fmla="*/ 92986 h 681"/>
                <a:gd name="T22" fmla="*/ 340698 w 574"/>
                <a:gd name="T23" fmla="*/ 178567 h 681"/>
                <a:gd name="T24" fmla="*/ 394449 w 574"/>
                <a:gd name="T25" fmla="*/ 157995 h 681"/>
                <a:gd name="T26" fmla="*/ 474662 w 574"/>
                <a:gd name="T27" fmla="*/ 237815 h 681"/>
                <a:gd name="T28" fmla="*/ 394449 w 574"/>
                <a:gd name="T29" fmla="*/ 317635 h 681"/>
                <a:gd name="T30" fmla="*/ 335737 w 574"/>
                <a:gd name="T31" fmla="*/ 292125 h 681"/>
                <a:gd name="T32" fmla="*/ 185234 w 574"/>
                <a:gd name="T33" fmla="*/ 412267 h 681"/>
                <a:gd name="T34" fmla="*/ 198465 w 574"/>
                <a:gd name="T35" fmla="*/ 461640 h 681"/>
                <a:gd name="T36" fmla="*/ 99232 w 574"/>
                <a:gd name="T37" fmla="*/ 560387 h 681"/>
                <a:gd name="T38" fmla="*/ 0 w 574"/>
                <a:gd name="T39" fmla="*/ 461640 h 681"/>
                <a:gd name="T40" fmla="*/ 99232 w 574"/>
                <a:gd name="T41" fmla="*/ 362894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 descr="项目展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1409700"/>
            <a:ext cx="6044565" cy="3427730"/>
          </a:xfrm>
          <a:prstGeom prst="rect">
            <a:avLst/>
          </a:prstGeom>
        </p:spPr>
      </p:pic>
      <p:pic>
        <p:nvPicPr>
          <p:cNvPr id="3" name="图片 2" descr="QQ图片20190608232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90" y="1409700"/>
            <a:ext cx="6248400" cy="352742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7355" y="109220"/>
            <a:ext cx="2604770" cy="783590"/>
            <a:chOff x="673" y="172"/>
            <a:chExt cx="4102" cy="1234"/>
          </a:xfrm>
        </p:grpSpPr>
        <p:sp>
          <p:nvSpPr>
            <p:cNvPr id="14338" name="TextBox 27"/>
            <p:cNvSpPr txBox="1">
              <a:spLocks noChangeArrowheads="1"/>
            </p:cNvSpPr>
            <p:nvPr/>
          </p:nvSpPr>
          <p:spPr bwMode="auto">
            <a:xfrm>
              <a:off x="1546" y="172"/>
              <a:ext cx="3229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Freeform 5"/>
            <p:cNvSpPr/>
            <p:nvPr/>
          </p:nvSpPr>
          <p:spPr bwMode="auto">
            <a:xfrm>
              <a:off x="673" y="348"/>
              <a:ext cx="747" cy="882"/>
            </a:xfrm>
            <a:custGeom>
              <a:avLst/>
              <a:gdLst>
                <a:gd name="T0" fmla="*/ 99232 w 574"/>
                <a:gd name="T1" fmla="*/ 362894 h 681"/>
                <a:gd name="T2" fmla="*/ 169522 w 574"/>
                <a:gd name="T3" fmla="*/ 391695 h 681"/>
                <a:gd name="T4" fmla="*/ 321679 w 574"/>
                <a:gd name="T5" fmla="*/ 270730 h 681"/>
                <a:gd name="T6" fmla="*/ 314236 w 574"/>
                <a:gd name="T7" fmla="*/ 237815 h 681"/>
                <a:gd name="T8" fmla="*/ 324159 w 574"/>
                <a:gd name="T9" fmla="*/ 198316 h 681"/>
                <a:gd name="T10" fmla="*/ 223273 w 574"/>
                <a:gd name="T11" fmla="*/ 113559 h 681"/>
                <a:gd name="T12" fmla="*/ 179445 w 574"/>
                <a:gd name="T13" fmla="*/ 130839 h 681"/>
                <a:gd name="T14" fmla="*/ 113290 w 574"/>
                <a:gd name="T15" fmla="*/ 65008 h 681"/>
                <a:gd name="T16" fmla="*/ 179445 w 574"/>
                <a:gd name="T17" fmla="*/ 0 h 681"/>
                <a:gd name="T18" fmla="*/ 244773 w 574"/>
                <a:gd name="T19" fmla="*/ 65008 h 681"/>
                <a:gd name="T20" fmla="*/ 238985 w 574"/>
                <a:gd name="T21" fmla="*/ 92986 h 681"/>
                <a:gd name="T22" fmla="*/ 340698 w 574"/>
                <a:gd name="T23" fmla="*/ 178567 h 681"/>
                <a:gd name="T24" fmla="*/ 394449 w 574"/>
                <a:gd name="T25" fmla="*/ 157995 h 681"/>
                <a:gd name="T26" fmla="*/ 474662 w 574"/>
                <a:gd name="T27" fmla="*/ 237815 h 681"/>
                <a:gd name="T28" fmla="*/ 394449 w 574"/>
                <a:gd name="T29" fmla="*/ 317635 h 681"/>
                <a:gd name="T30" fmla="*/ 335737 w 574"/>
                <a:gd name="T31" fmla="*/ 292125 h 681"/>
                <a:gd name="T32" fmla="*/ 185234 w 574"/>
                <a:gd name="T33" fmla="*/ 412267 h 681"/>
                <a:gd name="T34" fmla="*/ 198465 w 574"/>
                <a:gd name="T35" fmla="*/ 461640 h 681"/>
                <a:gd name="T36" fmla="*/ 99232 w 574"/>
                <a:gd name="T37" fmla="*/ 560387 h 681"/>
                <a:gd name="T38" fmla="*/ 0 w 574"/>
                <a:gd name="T39" fmla="*/ 461640 h 681"/>
                <a:gd name="T40" fmla="*/ 99232 w 574"/>
                <a:gd name="T41" fmla="*/ 362894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" name="图片 3" descr="展示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320" y="1427480"/>
            <a:ext cx="6120765" cy="346456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335" y="1427480"/>
            <a:ext cx="6342380" cy="35534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7355" y="109220"/>
            <a:ext cx="2604770" cy="783590"/>
            <a:chOff x="673" y="172"/>
            <a:chExt cx="4102" cy="1234"/>
          </a:xfrm>
        </p:grpSpPr>
        <p:sp>
          <p:nvSpPr>
            <p:cNvPr id="14338" name="TextBox 27"/>
            <p:cNvSpPr txBox="1">
              <a:spLocks noChangeArrowheads="1"/>
            </p:cNvSpPr>
            <p:nvPr/>
          </p:nvSpPr>
          <p:spPr bwMode="auto">
            <a:xfrm>
              <a:off x="1546" y="172"/>
              <a:ext cx="3229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Freeform 5"/>
            <p:cNvSpPr/>
            <p:nvPr/>
          </p:nvSpPr>
          <p:spPr bwMode="auto">
            <a:xfrm>
              <a:off x="673" y="348"/>
              <a:ext cx="747" cy="882"/>
            </a:xfrm>
            <a:custGeom>
              <a:avLst/>
              <a:gdLst>
                <a:gd name="T0" fmla="*/ 99232 w 574"/>
                <a:gd name="T1" fmla="*/ 362894 h 681"/>
                <a:gd name="T2" fmla="*/ 169522 w 574"/>
                <a:gd name="T3" fmla="*/ 391695 h 681"/>
                <a:gd name="T4" fmla="*/ 321679 w 574"/>
                <a:gd name="T5" fmla="*/ 270730 h 681"/>
                <a:gd name="T6" fmla="*/ 314236 w 574"/>
                <a:gd name="T7" fmla="*/ 237815 h 681"/>
                <a:gd name="T8" fmla="*/ 324159 w 574"/>
                <a:gd name="T9" fmla="*/ 198316 h 681"/>
                <a:gd name="T10" fmla="*/ 223273 w 574"/>
                <a:gd name="T11" fmla="*/ 113559 h 681"/>
                <a:gd name="T12" fmla="*/ 179445 w 574"/>
                <a:gd name="T13" fmla="*/ 130839 h 681"/>
                <a:gd name="T14" fmla="*/ 113290 w 574"/>
                <a:gd name="T15" fmla="*/ 65008 h 681"/>
                <a:gd name="T16" fmla="*/ 179445 w 574"/>
                <a:gd name="T17" fmla="*/ 0 h 681"/>
                <a:gd name="T18" fmla="*/ 244773 w 574"/>
                <a:gd name="T19" fmla="*/ 65008 h 681"/>
                <a:gd name="T20" fmla="*/ 238985 w 574"/>
                <a:gd name="T21" fmla="*/ 92986 h 681"/>
                <a:gd name="T22" fmla="*/ 340698 w 574"/>
                <a:gd name="T23" fmla="*/ 178567 h 681"/>
                <a:gd name="T24" fmla="*/ 394449 w 574"/>
                <a:gd name="T25" fmla="*/ 157995 h 681"/>
                <a:gd name="T26" fmla="*/ 474662 w 574"/>
                <a:gd name="T27" fmla="*/ 237815 h 681"/>
                <a:gd name="T28" fmla="*/ 394449 w 574"/>
                <a:gd name="T29" fmla="*/ 317635 h 681"/>
                <a:gd name="T30" fmla="*/ 335737 w 574"/>
                <a:gd name="T31" fmla="*/ 292125 h 681"/>
                <a:gd name="T32" fmla="*/ 185234 w 574"/>
                <a:gd name="T33" fmla="*/ 412267 h 681"/>
                <a:gd name="T34" fmla="*/ 198465 w 574"/>
                <a:gd name="T35" fmla="*/ 461640 h 681"/>
                <a:gd name="T36" fmla="*/ 99232 w 574"/>
                <a:gd name="T37" fmla="*/ 560387 h 681"/>
                <a:gd name="T38" fmla="*/ 0 w 574"/>
                <a:gd name="T39" fmla="*/ 461640 h 681"/>
                <a:gd name="T40" fmla="*/ 99232 w 574"/>
                <a:gd name="T41" fmla="*/ 362894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7610" y="892810"/>
            <a:ext cx="9509760" cy="53454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7355" y="109220"/>
            <a:ext cx="2604770" cy="783590"/>
            <a:chOff x="673" y="172"/>
            <a:chExt cx="4102" cy="1234"/>
          </a:xfrm>
        </p:grpSpPr>
        <p:sp>
          <p:nvSpPr>
            <p:cNvPr id="14338" name="TextBox 27"/>
            <p:cNvSpPr txBox="1">
              <a:spLocks noChangeArrowheads="1"/>
            </p:cNvSpPr>
            <p:nvPr/>
          </p:nvSpPr>
          <p:spPr bwMode="auto">
            <a:xfrm>
              <a:off x="1546" y="172"/>
              <a:ext cx="3229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Freeform 5"/>
            <p:cNvSpPr/>
            <p:nvPr/>
          </p:nvSpPr>
          <p:spPr bwMode="auto">
            <a:xfrm>
              <a:off x="673" y="348"/>
              <a:ext cx="747" cy="882"/>
            </a:xfrm>
            <a:custGeom>
              <a:avLst/>
              <a:gdLst>
                <a:gd name="T0" fmla="*/ 99232 w 574"/>
                <a:gd name="T1" fmla="*/ 362894 h 681"/>
                <a:gd name="T2" fmla="*/ 169522 w 574"/>
                <a:gd name="T3" fmla="*/ 391695 h 681"/>
                <a:gd name="T4" fmla="*/ 321679 w 574"/>
                <a:gd name="T5" fmla="*/ 270730 h 681"/>
                <a:gd name="T6" fmla="*/ 314236 w 574"/>
                <a:gd name="T7" fmla="*/ 237815 h 681"/>
                <a:gd name="T8" fmla="*/ 324159 w 574"/>
                <a:gd name="T9" fmla="*/ 198316 h 681"/>
                <a:gd name="T10" fmla="*/ 223273 w 574"/>
                <a:gd name="T11" fmla="*/ 113559 h 681"/>
                <a:gd name="T12" fmla="*/ 179445 w 574"/>
                <a:gd name="T13" fmla="*/ 130839 h 681"/>
                <a:gd name="T14" fmla="*/ 113290 w 574"/>
                <a:gd name="T15" fmla="*/ 65008 h 681"/>
                <a:gd name="T16" fmla="*/ 179445 w 574"/>
                <a:gd name="T17" fmla="*/ 0 h 681"/>
                <a:gd name="T18" fmla="*/ 244773 w 574"/>
                <a:gd name="T19" fmla="*/ 65008 h 681"/>
                <a:gd name="T20" fmla="*/ 238985 w 574"/>
                <a:gd name="T21" fmla="*/ 92986 h 681"/>
                <a:gd name="T22" fmla="*/ 340698 w 574"/>
                <a:gd name="T23" fmla="*/ 178567 h 681"/>
                <a:gd name="T24" fmla="*/ 394449 w 574"/>
                <a:gd name="T25" fmla="*/ 157995 h 681"/>
                <a:gd name="T26" fmla="*/ 474662 w 574"/>
                <a:gd name="T27" fmla="*/ 237815 h 681"/>
                <a:gd name="T28" fmla="*/ 394449 w 574"/>
                <a:gd name="T29" fmla="*/ 317635 h 681"/>
                <a:gd name="T30" fmla="*/ 335737 w 574"/>
                <a:gd name="T31" fmla="*/ 292125 h 681"/>
                <a:gd name="T32" fmla="*/ 185234 w 574"/>
                <a:gd name="T33" fmla="*/ 412267 h 681"/>
                <a:gd name="T34" fmla="*/ 198465 w 574"/>
                <a:gd name="T35" fmla="*/ 461640 h 681"/>
                <a:gd name="T36" fmla="*/ 99232 w 574"/>
                <a:gd name="T37" fmla="*/ 560387 h 681"/>
                <a:gd name="T38" fmla="*/ 0 w 574"/>
                <a:gd name="T39" fmla="*/ 461640 h 681"/>
                <a:gd name="T40" fmla="*/ 99232 w 574"/>
                <a:gd name="T41" fmla="*/ 362894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 descr="有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705" y="885825"/>
            <a:ext cx="10058400" cy="55168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7355" y="109220"/>
            <a:ext cx="2604770" cy="783590"/>
            <a:chOff x="673" y="172"/>
            <a:chExt cx="4102" cy="1234"/>
          </a:xfrm>
        </p:grpSpPr>
        <p:sp>
          <p:nvSpPr>
            <p:cNvPr id="14338" name="TextBox 27"/>
            <p:cNvSpPr txBox="1">
              <a:spLocks noChangeArrowheads="1"/>
            </p:cNvSpPr>
            <p:nvPr/>
          </p:nvSpPr>
          <p:spPr bwMode="auto">
            <a:xfrm>
              <a:off x="1546" y="172"/>
              <a:ext cx="3229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视频展示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Freeform 5"/>
            <p:cNvSpPr/>
            <p:nvPr/>
          </p:nvSpPr>
          <p:spPr bwMode="auto">
            <a:xfrm>
              <a:off x="673" y="348"/>
              <a:ext cx="747" cy="882"/>
            </a:xfrm>
            <a:custGeom>
              <a:avLst/>
              <a:gdLst>
                <a:gd name="T0" fmla="*/ 99232 w 574"/>
                <a:gd name="T1" fmla="*/ 362894 h 681"/>
                <a:gd name="T2" fmla="*/ 169522 w 574"/>
                <a:gd name="T3" fmla="*/ 391695 h 681"/>
                <a:gd name="T4" fmla="*/ 321679 w 574"/>
                <a:gd name="T5" fmla="*/ 270730 h 681"/>
                <a:gd name="T6" fmla="*/ 314236 w 574"/>
                <a:gd name="T7" fmla="*/ 237815 h 681"/>
                <a:gd name="T8" fmla="*/ 324159 w 574"/>
                <a:gd name="T9" fmla="*/ 198316 h 681"/>
                <a:gd name="T10" fmla="*/ 223273 w 574"/>
                <a:gd name="T11" fmla="*/ 113559 h 681"/>
                <a:gd name="T12" fmla="*/ 179445 w 574"/>
                <a:gd name="T13" fmla="*/ 130839 h 681"/>
                <a:gd name="T14" fmla="*/ 113290 w 574"/>
                <a:gd name="T15" fmla="*/ 65008 h 681"/>
                <a:gd name="T16" fmla="*/ 179445 w 574"/>
                <a:gd name="T17" fmla="*/ 0 h 681"/>
                <a:gd name="T18" fmla="*/ 244773 w 574"/>
                <a:gd name="T19" fmla="*/ 65008 h 681"/>
                <a:gd name="T20" fmla="*/ 238985 w 574"/>
                <a:gd name="T21" fmla="*/ 92986 h 681"/>
                <a:gd name="T22" fmla="*/ 340698 w 574"/>
                <a:gd name="T23" fmla="*/ 178567 h 681"/>
                <a:gd name="T24" fmla="*/ 394449 w 574"/>
                <a:gd name="T25" fmla="*/ 157995 h 681"/>
                <a:gd name="T26" fmla="*/ 474662 w 574"/>
                <a:gd name="T27" fmla="*/ 237815 h 681"/>
                <a:gd name="T28" fmla="*/ 394449 w 574"/>
                <a:gd name="T29" fmla="*/ 317635 h 681"/>
                <a:gd name="T30" fmla="*/ 335737 w 574"/>
                <a:gd name="T31" fmla="*/ 292125 h 681"/>
                <a:gd name="T32" fmla="*/ 185234 w 574"/>
                <a:gd name="T33" fmla="*/ 412267 h 681"/>
                <a:gd name="T34" fmla="*/ 198465 w 574"/>
                <a:gd name="T35" fmla="*/ 461640 h 681"/>
                <a:gd name="T36" fmla="*/ 99232 w 574"/>
                <a:gd name="T37" fmla="*/ 560387 h 681"/>
                <a:gd name="T38" fmla="*/ 0 w 574"/>
                <a:gd name="T39" fmla="*/ 461640 h 681"/>
                <a:gd name="T40" fmla="*/ 99232 w 574"/>
                <a:gd name="T41" fmla="*/ 362894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对联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58695" y="1036320"/>
            <a:ext cx="7647940" cy="478091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 txBox="1">
            <a:spLocks noChangeArrowheads="1"/>
          </p:cNvSpPr>
          <p:nvPr/>
        </p:nvSpPr>
        <p:spPr bwMode="auto">
          <a:xfrm>
            <a:off x="733743" y="1508760"/>
            <a:ext cx="107283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8000">
                <a:solidFill>
                  <a:srgbClr val="FFFFFF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感谢您的观看</a:t>
            </a:r>
            <a:endParaRPr lang="zh-CN" altLang="en-US" sz="8000">
              <a:solidFill>
                <a:srgbClr val="FFFFFF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39515" y="2945130"/>
            <a:ext cx="4706620" cy="678180"/>
            <a:chOff x="5889" y="5768"/>
            <a:chExt cx="7412" cy="1068"/>
          </a:xfrm>
        </p:grpSpPr>
        <p:sp>
          <p:nvSpPr>
            <p:cNvPr id="37892" name="TextBox 34"/>
            <p:cNvSpPr txBox="1">
              <a:spLocks noChangeArrowheads="1"/>
            </p:cNvSpPr>
            <p:nvPr/>
          </p:nvSpPr>
          <p:spPr bwMode="auto">
            <a:xfrm>
              <a:off x="10399" y="5820"/>
              <a:ext cx="2902" cy="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  <a:r>
                <a:rPr lang="en-US" altLang="zh-CN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1611</a:t>
              </a:r>
              <a:endParaRPr lang="en-US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893" name="TextBox 35"/>
            <p:cNvSpPr txBox="1">
              <a:spLocks noChangeArrowheads="1"/>
            </p:cNvSpPr>
            <p:nvPr/>
          </p:nvSpPr>
          <p:spPr bwMode="auto">
            <a:xfrm>
              <a:off x="5889" y="5768"/>
              <a:ext cx="3099" cy="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神奇宝贝队</a:t>
              </a:r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900" name="Rectangle 5"/>
          <p:cNvSpPr>
            <a:spLocks noChangeArrowheads="1"/>
          </p:cNvSpPr>
          <p:nvPr/>
        </p:nvSpPr>
        <p:spPr bwMode="auto">
          <a:xfrm>
            <a:off x="0" y="6127750"/>
            <a:ext cx="12196763" cy="41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4C54"/>
              </a:solidFill>
            </a:endParaRPr>
          </a:p>
        </p:txBody>
      </p:sp>
      <p:sp>
        <p:nvSpPr>
          <p:cNvPr id="37901" name="Oval 6"/>
          <p:cNvSpPr>
            <a:spLocks noChangeArrowheads="1"/>
          </p:cNvSpPr>
          <p:nvPr/>
        </p:nvSpPr>
        <p:spPr bwMode="auto">
          <a:xfrm>
            <a:off x="5837238" y="5876925"/>
            <a:ext cx="522287" cy="5445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4C54"/>
              </a:solidFill>
            </a:endParaRPr>
          </a:p>
        </p:txBody>
      </p:sp>
      <p:sp>
        <p:nvSpPr>
          <p:cNvPr id="37902" name="Freeform 7"/>
          <p:cNvSpPr>
            <a:spLocks noEditPoints="1"/>
          </p:cNvSpPr>
          <p:nvPr/>
        </p:nvSpPr>
        <p:spPr bwMode="auto">
          <a:xfrm>
            <a:off x="5972175" y="5926138"/>
            <a:ext cx="261938" cy="441325"/>
          </a:xfrm>
          <a:custGeom>
            <a:avLst/>
            <a:gdLst>
              <a:gd name="T0" fmla="*/ 261938 w 346"/>
              <a:gd name="T1" fmla="*/ 225831 h 555"/>
              <a:gd name="T2" fmla="*/ 261938 w 346"/>
              <a:gd name="T3" fmla="*/ 145518 h 555"/>
              <a:gd name="T4" fmla="*/ 227114 w 346"/>
              <a:gd name="T5" fmla="*/ 145518 h 555"/>
              <a:gd name="T6" fmla="*/ 227114 w 346"/>
              <a:gd name="T7" fmla="*/ 225831 h 555"/>
              <a:gd name="T8" fmla="*/ 133240 w 346"/>
              <a:gd name="T9" fmla="*/ 324434 h 555"/>
              <a:gd name="T10" fmla="*/ 130969 w 346"/>
              <a:gd name="T11" fmla="*/ 324434 h 555"/>
              <a:gd name="T12" fmla="*/ 130969 w 346"/>
              <a:gd name="T13" fmla="*/ 324434 h 555"/>
              <a:gd name="T14" fmla="*/ 130212 w 346"/>
              <a:gd name="T15" fmla="*/ 324434 h 555"/>
              <a:gd name="T16" fmla="*/ 128698 w 346"/>
              <a:gd name="T17" fmla="*/ 324434 h 555"/>
              <a:gd name="T18" fmla="*/ 34824 w 346"/>
              <a:gd name="T19" fmla="*/ 225831 h 555"/>
              <a:gd name="T20" fmla="*/ 34824 w 346"/>
              <a:gd name="T21" fmla="*/ 145518 h 555"/>
              <a:gd name="T22" fmla="*/ 0 w 346"/>
              <a:gd name="T23" fmla="*/ 145518 h 555"/>
              <a:gd name="T24" fmla="*/ 0 w 346"/>
              <a:gd name="T25" fmla="*/ 225831 h 555"/>
              <a:gd name="T26" fmla="*/ 110529 w 346"/>
              <a:gd name="T27" fmla="*/ 359421 h 555"/>
              <a:gd name="T28" fmla="*/ 110529 w 346"/>
              <a:gd name="T29" fmla="*/ 418265 h 555"/>
              <a:gd name="T30" fmla="*/ 31796 w 346"/>
              <a:gd name="T31" fmla="*/ 441325 h 555"/>
              <a:gd name="T32" fmla="*/ 230142 w 346"/>
              <a:gd name="T33" fmla="*/ 441325 h 555"/>
              <a:gd name="T34" fmla="*/ 151409 w 346"/>
              <a:gd name="T35" fmla="*/ 417470 h 555"/>
              <a:gd name="T36" fmla="*/ 151409 w 346"/>
              <a:gd name="T37" fmla="*/ 360217 h 555"/>
              <a:gd name="T38" fmla="*/ 261938 w 346"/>
              <a:gd name="T39" fmla="*/ 225831 h 555"/>
              <a:gd name="T40" fmla="*/ 129455 w 346"/>
              <a:gd name="T41" fmla="*/ 290241 h 555"/>
              <a:gd name="T42" fmla="*/ 130969 w 346"/>
              <a:gd name="T43" fmla="*/ 290241 h 555"/>
              <a:gd name="T44" fmla="*/ 131726 w 346"/>
              <a:gd name="T45" fmla="*/ 290241 h 555"/>
              <a:gd name="T46" fmla="*/ 194561 w 346"/>
              <a:gd name="T47" fmla="*/ 224241 h 555"/>
              <a:gd name="T48" fmla="*/ 194561 w 346"/>
              <a:gd name="T49" fmla="*/ 66000 h 555"/>
              <a:gd name="T50" fmla="*/ 131726 w 346"/>
              <a:gd name="T51" fmla="*/ 0 h 555"/>
              <a:gd name="T52" fmla="*/ 130969 w 346"/>
              <a:gd name="T53" fmla="*/ 0 h 555"/>
              <a:gd name="T54" fmla="*/ 129455 w 346"/>
              <a:gd name="T55" fmla="*/ 0 h 555"/>
              <a:gd name="T56" fmla="*/ 67377 w 346"/>
              <a:gd name="T57" fmla="*/ 66000 h 555"/>
              <a:gd name="T58" fmla="*/ 67377 w 346"/>
              <a:gd name="T59" fmla="*/ 224241 h 555"/>
              <a:gd name="T60" fmla="*/ 129455 w 346"/>
              <a:gd name="T61" fmla="*/ 290241 h 5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346" h="555">
                <a:moveTo>
                  <a:pt x="346" y="284"/>
                </a:moveTo>
                <a:lnTo>
                  <a:pt x="346" y="183"/>
                </a:lnTo>
                <a:cubicBezTo>
                  <a:pt x="346" y="154"/>
                  <a:pt x="300" y="154"/>
                  <a:pt x="300" y="183"/>
                </a:cubicBezTo>
                <a:lnTo>
                  <a:pt x="300" y="284"/>
                </a:lnTo>
                <a:cubicBezTo>
                  <a:pt x="300" y="352"/>
                  <a:pt x="244" y="408"/>
                  <a:pt x="176" y="408"/>
                </a:cubicBezTo>
                <a:cubicBezTo>
                  <a:pt x="175" y="408"/>
                  <a:pt x="174" y="408"/>
                  <a:pt x="173" y="408"/>
                </a:cubicBezTo>
                <a:lnTo>
                  <a:pt x="172" y="408"/>
                </a:lnTo>
                <a:cubicBezTo>
                  <a:pt x="171" y="408"/>
                  <a:pt x="171" y="408"/>
                  <a:pt x="170" y="408"/>
                </a:cubicBezTo>
                <a:cubicBezTo>
                  <a:pt x="101" y="408"/>
                  <a:pt x="46" y="352"/>
                  <a:pt x="46" y="284"/>
                </a:cubicBezTo>
                <a:lnTo>
                  <a:pt x="46" y="183"/>
                </a:lnTo>
                <a:cubicBezTo>
                  <a:pt x="46" y="154"/>
                  <a:pt x="0" y="154"/>
                  <a:pt x="0" y="183"/>
                </a:cubicBezTo>
                <a:cubicBezTo>
                  <a:pt x="0" y="197"/>
                  <a:pt x="0" y="284"/>
                  <a:pt x="0" y="284"/>
                </a:cubicBezTo>
                <a:cubicBezTo>
                  <a:pt x="0" y="370"/>
                  <a:pt x="63" y="441"/>
                  <a:pt x="146" y="452"/>
                </a:cubicBezTo>
                <a:lnTo>
                  <a:pt x="146" y="526"/>
                </a:lnTo>
                <a:lnTo>
                  <a:pt x="42" y="555"/>
                </a:lnTo>
                <a:lnTo>
                  <a:pt x="304" y="555"/>
                </a:lnTo>
                <a:lnTo>
                  <a:pt x="200" y="525"/>
                </a:lnTo>
                <a:lnTo>
                  <a:pt x="200" y="453"/>
                </a:lnTo>
                <a:cubicBezTo>
                  <a:pt x="282" y="441"/>
                  <a:pt x="346" y="370"/>
                  <a:pt x="346" y="284"/>
                </a:cubicBezTo>
                <a:close/>
                <a:moveTo>
                  <a:pt x="171" y="365"/>
                </a:move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4" y="365"/>
                  <a:pt x="174" y="365"/>
                </a:cubicBezTo>
                <a:cubicBezTo>
                  <a:pt x="220" y="365"/>
                  <a:pt x="257" y="328"/>
                  <a:pt x="257" y="282"/>
                </a:cubicBezTo>
                <a:lnTo>
                  <a:pt x="257" y="83"/>
                </a:lnTo>
                <a:cubicBezTo>
                  <a:pt x="257" y="37"/>
                  <a:pt x="220" y="0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72" y="0"/>
                  <a:pt x="172" y="0"/>
                  <a:pt x="171" y="0"/>
                </a:cubicBezTo>
                <a:cubicBezTo>
                  <a:pt x="126" y="0"/>
                  <a:pt x="89" y="37"/>
                  <a:pt x="89" y="83"/>
                </a:cubicBezTo>
                <a:lnTo>
                  <a:pt x="89" y="282"/>
                </a:lnTo>
                <a:cubicBezTo>
                  <a:pt x="89" y="328"/>
                  <a:pt x="126" y="365"/>
                  <a:pt x="171" y="365"/>
                </a:cubicBezTo>
                <a:close/>
              </a:path>
            </a:pathLst>
          </a:custGeom>
          <a:solidFill>
            <a:srgbClr val="0058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6" name="TextBox 43"/>
          <p:cNvSpPr txBox="1">
            <a:spLocks noChangeArrowheads="1"/>
          </p:cNvSpPr>
          <p:nvPr/>
        </p:nvSpPr>
        <p:spPr bwMode="auto">
          <a:xfrm>
            <a:off x="4401185" y="3982085"/>
            <a:ext cx="346646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1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张艺琳     陈瑀        李天歌     </a:t>
            </a:r>
            <a:endParaRPr lang="zh-CN" altLang="en-US" sz="1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安晏菊     林文秀     叶崇峻松</a:t>
            </a:r>
            <a:endParaRPr lang="zh-CN" altLang="en-US" sz="1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7871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utoUpdateAnimBg="0"/>
      <p:bldP spid="37900" grpId="0" animBg="1" autoUpdateAnimBg="0"/>
      <p:bldP spid="37901" grpId="0" animBg="1" autoUpdateAnimBg="0"/>
      <p:bldP spid="37902" grpId="0" animBg="1"/>
      <p:bldP spid="717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174750" y="-1179513"/>
            <a:ext cx="18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74750" y="2136140"/>
            <a:ext cx="1691640" cy="1021080"/>
            <a:chOff x="8073" y="845"/>
            <a:chExt cx="2664" cy="1608"/>
          </a:xfrm>
        </p:grpSpPr>
        <p:sp>
          <p:nvSpPr>
            <p:cNvPr id="9237" name="Rectangle 3"/>
            <p:cNvSpPr txBox="1">
              <a:spLocks noChangeArrowheads="1"/>
            </p:cNvSpPr>
            <p:nvPr/>
          </p:nvSpPr>
          <p:spPr bwMode="auto">
            <a:xfrm>
              <a:off x="8195" y="845"/>
              <a:ext cx="2420" cy="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zh-CN" altLang="en-US" sz="3600" b="1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微软雅黑" panose="020B0503020204020204" pitchFamily="34" charset="-122"/>
                </a:rPr>
                <a:t>目录</a:t>
              </a:r>
              <a:endParaRPr lang="zh-CN" altLang="en-US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endParaRPr>
            </a:p>
          </p:txBody>
        </p:sp>
        <p:sp>
          <p:nvSpPr>
            <p:cNvPr id="9238" name="Text Box 5"/>
            <p:cNvSpPr txBox="1">
              <a:spLocks noChangeArrowheads="1"/>
            </p:cNvSpPr>
            <p:nvPr/>
          </p:nvSpPr>
          <p:spPr bwMode="auto">
            <a:xfrm>
              <a:off x="8073" y="1725"/>
              <a:ext cx="2665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微软雅黑" panose="020B0503020204020204" pitchFamily="34" charset="-122"/>
                </a:rPr>
                <a:t>C</a:t>
              </a:r>
              <a:r>
                <a:rPr lang="zh-CN" altLang="en-US" sz="240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微软雅黑" panose="020B0503020204020204" pitchFamily="34" charset="-122"/>
                </a:rPr>
                <a:t>ontents</a:t>
              </a:r>
              <a:endParaRPr lang="zh-C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43681" y="1022350"/>
            <a:ext cx="9230229" cy="3786420"/>
            <a:chOff x="4783" y="1610"/>
            <a:chExt cx="12145" cy="4982"/>
          </a:xfrm>
        </p:grpSpPr>
        <p:grpSp>
          <p:nvGrpSpPr>
            <p:cNvPr id="10" name="组合 9"/>
            <p:cNvGrpSpPr/>
            <p:nvPr/>
          </p:nvGrpSpPr>
          <p:grpSpPr>
            <a:xfrm>
              <a:off x="4783" y="1610"/>
              <a:ext cx="12145" cy="904"/>
              <a:chOff x="4783" y="1610"/>
              <a:chExt cx="12145" cy="904"/>
            </a:xfrm>
          </p:grpSpPr>
          <p:sp>
            <p:nvSpPr>
              <p:cNvPr id="16392" name="椭圆 7"/>
              <p:cNvSpPr>
                <a:spLocks noChangeAspect="1" noChangeArrowheads="1"/>
              </p:cNvSpPr>
              <p:nvPr/>
            </p:nvSpPr>
            <p:spPr bwMode="auto">
              <a:xfrm>
                <a:off x="4783" y="1750"/>
                <a:ext cx="657" cy="6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b="1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95" name="TextBox 10"/>
              <p:cNvSpPr txBox="1">
                <a:spLocks noChangeArrowheads="1"/>
              </p:cNvSpPr>
              <p:nvPr/>
            </p:nvSpPr>
            <p:spPr bwMode="auto">
              <a:xfrm>
                <a:off x="5440" y="1610"/>
                <a:ext cx="11488" cy="9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项目背景及意义介绍</a:t>
                </a:r>
                <a:endParaRPr lang="zh-CN" altLang="en-US" sz="2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83" y="2566"/>
              <a:ext cx="12145" cy="869"/>
              <a:chOff x="4783" y="2566"/>
              <a:chExt cx="12145" cy="869"/>
            </a:xfrm>
          </p:grpSpPr>
          <p:sp>
            <p:nvSpPr>
              <p:cNvPr id="16393" name="椭圆 8"/>
              <p:cNvSpPr>
                <a:spLocks noChangeAspect="1" noChangeArrowheads="1"/>
              </p:cNvSpPr>
              <p:nvPr/>
            </p:nvSpPr>
            <p:spPr bwMode="auto">
              <a:xfrm>
                <a:off x="4783" y="2738"/>
                <a:ext cx="657" cy="65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b="1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TextBox 10"/>
              <p:cNvSpPr txBox="1">
                <a:spLocks noChangeArrowheads="1"/>
              </p:cNvSpPr>
              <p:nvPr/>
            </p:nvSpPr>
            <p:spPr bwMode="auto">
              <a:xfrm>
                <a:off x="5440" y="2566"/>
                <a:ext cx="11488" cy="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实现原理</a:t>
                </a:r>
                <a:endParaRPr lang="zh-CN" altLang="en-US" sz="2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783" y="3672"/>
              <a:ext cx="12145" cy="903"/>
              <a:chOff x="4783" y="3672"/>
              <a:chExt cx="12145" cy="903"/>
            </a:xfrm>
          </p:grpSpPr>
          <p:sp>
            <p:nvSpPr>
              <p:cNvPr id="16394" name="椭圆 9"/>
              <p:cNvSpPr>
                <a:spLocks noChangeAspect="1" noChangeArrowheads="1"/>
              </p:cNvSpPr>
              <p:nvPr/>
            </p:nvSpPr>
            <p:spPr bwMode="auto">
              <a:xfrm>
                <a:off x="4783" y="3813"/>
                <a:ext cx="657" cy="65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b="1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TextBox 10"/>
              <p:cNvSpPr txBox="1">
                <a:spLocks noChangeArrowheads="1"/>
              </p:cNvSpPr>
              <p:nvPr/>
            </p:nvSpPr>
            <p:spPr bwMode="auto">
              <a:xfrm>
                <a:off x="5440" y="3672"/>
                <a:ext cx="11488" cy="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数据预处理</a:t>
                </a:r>
                <a:endParaRPr lang="zh-CN" altLang="en-US" sz="2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783" y="4665"/>
              <a:ext cx="12145" cy="941"/>
              <a:chOff x="4783" y="4665"/>
              <a:chExt cx="12145" cy="941"/>
            </a:xfrm>
          </p:grpSpPr>
          <p:sp>
            <p:nvSpPr>
              <p:cNvPr id="16398" name="椭圆 14"/>
              <p:cNvSpPr>
                <a:spLocks noChangeAspect="1" noChangeArrowheads="1"/>
              </p:cNvSpPr>
              <p:nvPr/>
            </p:nvSpPr>
            <p:spPr bwMode="auto">
              <a:xfrm>
                <a:off x="4783" y="4771"/>
                <a:ext cx="657" cy="6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b="1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TextBox 10"/>
              <p:cNvSpPr txBox="1">
                <a:spLocks noChangeArrowheads="1"/>
              </p:cNvSpPr>
              <p:nvPr/>
            </p:nvSpPr>
            <p:spPr bwMode="auto">
              <a:xfrm>
                <a:off x="5440" y="4665"/>
                <a:ext cx="11488" cy="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源码分析</a:t>
                </a:r>
                <a:endParaRPr lang="zh-CN" altLang="en-US" sz="2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783" y="5743"/>
              <a:ext cx="12145" cy="849"/>
              <a:chOff x="4783" y="5743"/>
              <a:chExt cx="12145" cy="849"/>
            </a:xfrm>
          </p:grpSpPr>
          <p:sp>
            <p:nvSpPr>
              <p:cNvPr id="6" name="椭圆 14"/>
              <p:cNvSpPr>
                <a:spLocks noChangeAspect="1" noChangeArrowheads="1"/>
              </p:cNvSpPr>
              <p:nvPr/>
            </p:nvSpPr>
            <p:spPr bwMode="auto">
              <a:xfrm>
                <a:off x="4783" y="5812"/>
                <a:ext cx="657" cy="6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b="1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en-US" altLang="zh-CN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TextBox 10"/>
              <p:cNvSpPr txBox="1">
                <a:spLocks noChangeArrowheads="1"/>
              </p:cNvSpPr>
              <p:nvPr/>
            </p:nvSpPr>
            <p:spPr bwMode="auto">
              <a:xfrm>
                <a:off x="5440" y="5743"/>
                <a:ext cx="11488" cy="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项目结果展示</a:t>
                </a:r>
                <a:endParaRPr lang="zh-CN" altLang="en-US" sz="2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1">
            <a:spLocks noChangeArrowheads="1"/>
          </p:cNvSpPr>
          <p:nvPr/>
        </p:nvSpPr>
        <p:spPr bwMode="auto">
          <a:xfrm>
            <a:off x="981710" y="108903"/>
            <a:ext cx="3955415" cy="78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项目背景及意义介绍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0" name="Line 9"/>
          <p:cNvSpPr>
            <a:spLocks noChangeShapeType="1"/>
          </p:cNvSpPr>
          <p:nvPr/>
        </p:nvSpPr>
        <p:spPr bwMode="auto">
          <a:xfrm>
            <a:off x="2836863" y="1485900"/>
            <a:ext cx="8459787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2871788" y="1025525"/>
            <a:ext cx="3794125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22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2863850" y="1536700"/>
            <a:ext cx="8432800" cy="34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随着互联网人工智能的发展，越来越多的智能化系统进入到人们的生活，给人们的生活带来方便与美好。例如微信的红包，就是在中华传统的基础上进行的开发，让人们在享受科技带来的方便的同时也能感受到传统的魅力。在各大景区，扫描二维码就可以聆听讲解员精彩的解说，等等。</a:t>
            </a:r>
            <a:endParaRPr lang="zh-CN" altLang="en-US" sz="2400">
              <a:solidFill>
                <a:schemeClr val="accent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智能对联项目</a:t>
            </a: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针对越来越信息化的社会，将传统文化传播和信息技术巧妙结合，为用户提供一个便捷益智类小游戏</a:t>
            </a: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。不仅让人们感受到传统文化的魅力，也让人们体会到人工智能的魅力。</a:t>
            </a:r>
            <a:endParaRPr lang="zh-CN" altLang="en-US" sz="2400">
              <a:solidFill>
                <a:schemeClr val="accent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343" name="Freeform 8"/>
          <p:cNvSpPr/>
          <p:nvPr/>
        </p:nvSpPr>
        <p:spPr bwMode="auto">
          <a:xfrm>
            <a:off x="2405063" y="1687513"/>
            <a:ext cx="269875" cy="312737"/>
          </a:xfrm>
          <a:custGeom>
            <a:avLst/>
            <a:gdLst>
              <a:gd name="T0" fmla="*/ 269875 w 274"/>
              <a:gd name="T1" fmla="*/ 155875 h 317"/>
              <a:gd name="T2" fmla="*/ 134938 w 274"/>
              <a:gd name="T3" fmla="*/ 234799 h 317"/>
              <a:gd name="T4" fmla="*/ 0 w 274"/>
              <a:gd name="T5" fmla="*/ 312737 h 317"/>
              <a:gd name="T6" fmla="*/ 0 w 274"/>
              <a:gd name="T7" fmla="*/ 155875 h 317"/>
              <a:gd name="T8" fmla="*/ 0 w 274"/>
              <a:gd name="T9" fmla="*/ 0 h 317"/>
              <a:gd name="T10" fmla="*/ 134938 w 274"/>
              <a:gd name="T11" fmla="*/ 77938 h 317"/>
              <a:gd name="T12" fmla="*/ 269875 w 274"/>
              <a:gd name="T13" fmla="*/ 155875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2" name="Oval 6"/>
          <p:cNvSpPr>
            <a:spLocks noChangeArrowheads="1"/>
          </p:cNvSpPr>
          <p:nvPr/>
        </p:nvSpPr>
        <p:spPr bwMode="auto">
          <a:xfrm>
            <a:off x="1181100" y="1306513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3" name="Oval 7"/>
          <p:cNvSpPr>
            <a:spLocks noChangeArrowheads="1"/>
          </p:cNvSpPr>
          <p:nvPr/>
        </p:nvSpPr>
        <p:spPr bwMode="auto">
          <a:xfrm>
            <a:off x="1271588" y="1397000"/>
            <a:ext cx="896937" cy="8953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4" name="TextBox 19"/>
          <p:cNvSpPr txBox="1">
            <a:spLocks noChangeArrowheads="1"/>
          </p:cNvSpPr>
          <p:nvPr/>
        </p:nvSpPr>
        <p:spPr bwMode="auto">
          <a:xfrm>
            <a:off x="1271588" y="1520825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bldLvl="0" animBg="1"/>
      <p:bldP spid="14340" grpId="0" bldLvl="0" animBg="1"/>
      <p:bldP spid="14341" grpId="0" autoUpdateAnimBg="0"/>
      <p:bldP spid="14342" grpId="0" autoUpdateAnimBg="0"/>
      <p:bldP spid="14343" grpId="0" bldLvl="0" animBg="1"/>
      <p:bldP spid="14352" grpId="0" bldLvl="0" animBg="1" autoUpdateAnimBg="0"/>
      <p:bldP spid="14353" grpId="0" bldLvl="0" animBg="1" autoUpdateAnimBg="0"/>
      <p:bldP spid="14354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1">
            <a:spLocks noChangeArrowheads="1"/>
          </p:cNvSpPr>
          <p:nvPr/>
        </p:nvSpPr>
        <p:spPr bwMode="auto">
          <a:xfrm>
            <a:off x="981710" y="108903"/>
            <a:ext cx="3955415" cy="78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项目背景及意义介绍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8" name="Line 9"/>
          <p:cNvSpPr>
            <a:spLocks noChangeShapeType="1"/>
          </p:cNvSpPr>
          <p:nvPr/>
        </p:nvSpPr>
        <p:spPr bwMode="auto">
          <a:xfrm>
            <a:off x="2578100" y="1587500"/>
            <a:ext cx="8311515" cy="29845"/>
          </a:xfrm>
          <a:prstGeom prst="line">
            <a:avLst/>
          </a:prstGeom>
          <a:noFill/>
          <a:ln w="13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9" name="TextBox 14"/>
          <p:cNvSpPr txBox="1">
            <a:spLocks noChangeArrowheads="1"/>
          </p:cNvSpPr>
          <p:nvPr/>
        </p:nvSpPr>
        <p:spPr bwMode="auto">
          <a:xfrm>
            <a:off x="2562225" y="1157605"/>
            <a:ext cx="3681095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  <a:endParaRPr lang="zh-CN" altLang="en-US" sz="22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0" name="TextBox 15"/>
          <p:cNvSpPr txBox="1">
            <a:spLocks noChangeArrowheads="1"/>
          </p:cNvSpPr>
          <p:nvPr/>
        </p:nvSpPr>
        <p:spPr bwMode="auto">
          <a:xfrm>
            <a:off x="2578100" y="1976120"/>
            <a:ext cx="833564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科技与文化的结合</a:t>
            </a: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，是当代社会的需要，也是我们要努力的方向。贴春联是春节的一项必不可少的活动。</a:t>
            </a:r>
            <a:endParaRPr lang="zh-CN" altLang="en-US" sz="2400">
              <a:solidFill>
                <a:schemeClr val="accent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人工智能</a:t>
            </a:r>
            <a:r>
              <a:rPr lang="en-US" altLang="zh-CN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对联是在人工智能的基础上加上我们的传统文化。通过对程序大量的训练，使得程序可以自动的对答春联。这不仅让人们感受到传统文化的魅力，也让人们体会到人工智能的魅力。在改变我们生活的同时，也丰富着我们精神生活，锻炼我们的能力，启发着我们，激发我们的学习兴趣。</a:t>
            </a:r>
            <a:endParaRPr lang="zh-CN" altLang="en-US" sz="2400">
              <a:solidFill>
                <a:schemeClr val="accent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351" name="Freeform 8"/>
          <p:cNvSpPr/>
          <p:nvPr/>
        </p:nvSpPr>
        <p:spPr bwMode="auto">
          <a:xfrm>
            <a:off x="2089150" y="1459230"/>
            <a:ext cx="271145" cy="313055"/>
          </a:xfrm>
          <a:custGeom>
            <a:avLst/>
            <a:gdLst>
              <a:gd name="T0" fmla="*/ 271462 w 274"/>
              <a:gd name="T1" fmla="*/ 155876 h 317"/>
              <a:gd name="T2" fmla="*/ 135731 w 274"/>
              <a:gd name="T3" fmla="*/ 234800 h 317"/>
              <a:gd name="T4" fmla="*/ 0 w 274"/>
              <a:gd name="T5" fmla="*/ 312738 h 317"/>
              <a:gd name="T6" fmla="*/ 0 w 274"/>
              <a:gd name="T7" fmla="*/ 155876 h 317"/>
              <a:gd name="T8" fmla="*/ 0 w 274"/>
              <a:gd name="T9" fmla="*/ 0 h 317"/>
              <a:gd name="T10" fmla="*/ 135731 w 274"/>
              <a:gd name="T11" fmla="*/ 77938 h 317"/>
              <a:gd name="T12" fmla="*/ 271462 w 274"/>
              <a:gd name="T13" fmla="*/ 155876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7" name="Oval 6"/>
          <p:cNvSpPr>
            <a:spLocks noChangeArrowheads="1"/>
          </p:cNvSpPr>
          <p:nvPr/>
        </p:nvSpPr>
        <p:spPr bwMode="auto">
          <a:xfrm>
            <a:off x="901700" y="1078230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8" name="Oval 7"/>
          <p:cNvSpPr>
            <a:spLocks noChangeArrowheads="1"/>
          </p:cNvSpPr>
          <p:nvPr/>
        </p:nvSpPr>
        <p:spPr bwMode="auto">
          <a:xfrm>
            <a:off x="991870" y="1169035"/>
            <a:ext cx="895350" cy="8953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9" name="TextBox 24"/>
          <p:cNvSpPr txBox="1">
            <a:spLocks noChangeArrowheads="1"/>
          </p:cNvSpPr>
          <p:nvPr/>
        </p:nvSpPr>
        <p:spPr bwMode="auto">
          <a:xfrm>
            <a:off x="984250" y="1325880"/>
            <a:ext cx="901700" cy="64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1">
            <a:spLocks noChangeArrowheads="1"/>
          </p:cNvSpPr>
          <p:nvPr/>
        </p:nvSpPr>
        <p:spPr bwMode="auto">
          <a:xfrm>
            <a:off x="981710" y="108903"/>
            <a:ext cx="2050415" cy="78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实现原理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0" name="TextBox 15"/>
          <p:cNvSpPr txBox="1">
            <a:spLocks noChangeArrowheads="1"/>
          </p:cNvSpPr>
          <p:nvPr/>
        </p:nvSpPr>
        <p:spPr bwMode="auto">
          <a:xfrm>
            <a:off x="2707005" y="1276350"/>
            <a:ext cx="819721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项目的实现主要使用了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seq2seq模型</a:t>
            </a: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，就是一个翻译模型，通过使用深度神经网络将一个语言序列翻译成另一种语言序列。</a:t>
            </a:r>
            <a:endParaRPr lang="zh-CN" altLang="en-US" sz="2400">
              <a:solidFill>
                <a:schemeClr val="accent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351" name="Freeform 8"/>
          <p:cNvSpPr/>
          <p:nvPr/>
        </p:nvSpPr>
        <p:spPr bwMode="auto">
          <a:xfrm>
            <a:off x="2089150" y="1459230"/>
            <a:ext cx="271145" cy="313055"/>
          </a:xfrm>
          <a:custGeom>
            <a:avLst/>
            <a:gdLst>
              <a:gd name="T0" fmla="*/ 271462 w 274"/>
              <a:gd name="T1" fmla="*/ 155876 h 317"/>
              <a:gd name="T2" fmla="*/ 135731 w 274"/>
              <a:gd name="T3" fmla="*/ 234800 h 317"/>
              <a:gd name="T4" fmla="*/ 0 w 274"/>
              <a:gd name="T5" fmla="*/ 312738 h 317"/>
              <a:gd name="T6" fmla="*/ 0 w 274"/>
              <a:gd name="T7" fmla="*/ 155876 h 317"/>
              <a:gd name="T8" fmla="*/ 0 w 274"/>
              <a:gd name="T9" fmla="*/ 0 h 317"/>
              <a:gd name="T10" fmla="*/ 135731 w 274"/>
              <a:gd name="T11" fmla="*/ 77938 h 317"/>
              <a:gd name="T12" fmla="*/ 271462 w 274"/>
              <a:gd name="T13" fmla="*/ 155876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7" name="Oval 6"/>
          <p:cNvSpPr>
            <a:spLocks noChangeArrowheads="1"/>
          </p:cNvSpPr>
          <p:nvPr/>
        </p:nvSpPr>
        <p:spPr bwMode="auto">
          <a:xfrm>
            <a:off x="901700" y="1078230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36" name="Freeform 11"/>
          <p:cNvSpPr>
            <a:spLocks noEditPoints="1"/>
          </p:cNvSpPr>
          <p:nvPr/>
        </p:nvSpPr>
        <p:spPr bwMode="auto">
          <a:xfrm>
            <a:off x="1293178" y="1417320"/>
            <a:ext cx="292100" cy="398463"/>
          </a:xfrm>
          <a:custGeom>
            <a:avLst/>
            <a:gdLst>
              <a:gd name="T0" fmla="*/ 58944 w 446"/>
              <a:gd name="T1" fmla="*/ 148113 h 608"/>
              <a:gd name="T2" fmla="*/ 89726 w 446"/>
              <a:gd name="T3" fmla="*/ 220859 h 608"/>
              <a:gd name="T4" fmla="*/ 114613 w 446"/>
              <a:gd name="T5" fmla="*/ 278531 h 608"/>
              <a:gd name="T6" fmla="*/ 170937 w 446"/>
              <a:gd name="T7" fmla="*/ 280497 h 608"/>
              <a:gd name="T8" fmla="*/ 183381 w 446"/>
              <a:gd name="T9" fmla="*/ 257559 h 608"/>
              <a:gd name="T10" fmla="*/ 214818 w 446"/>
              <a:gd name="T11" fmla="*/ 199232 h 608"/>
              <a:gd name="T12" fmla="*/ 146050 w 446"/>
              <a:gd name="T13" fmla="*/ 60949 h 608"/>
              <a:gd name="T14" fmla="*/ 120508 w 446"/>
              <a:gd name="T15" fmla="*/ 298847 h 608"/>
              <a:gd name="T16" fmla="*/ 92346 w 446"/>
              <a:gd name="T17" fmla="*/ 265424 h 608"/>
              <a:gd name="T18" fmla="*/ 61564 w 446"/>
              <a:gd name="T19" fmla="*/ 209062 h 608"/>
              <a:gd name="T20" fmla="*/ 146050 w 446"/>
              <a:gd name="T21" fmla="*/ 42599 h 608"/>
              <a:gd name="T22" fmla="*/ 229881 w 446"/>
              <a:gd name="T23" fmla="*/ 209062 h 608"/>
              <a:gd name="T24" fmla="*/ 199754 w 446"/>
              <a:gd name="T25" fmla="*/ 265424 h 608"/>
              <a:gd name="T26" fmla="*/ 170937 w 446"/>
              <a:gd name="T27" fmla="*/ 298847 h 608"/>
              <a:gd name="T28" fmla="*/ 104134 w 446"/>
              <a:gd name="T29" fmla="*/ 357175 h 608"/>
              <a:gd name="T30" fmla="*/ 174867 w 446"/>
              <a:gd name="T31" fmla="*/ 370938 h 608"/>
              <a:gd name="T32" fmla="*/ 174867 w 446"/>
              <a:gd name="T33" fmla="*/ 343412 h 608"/>
              <a:gd name="T34" fmla="*/ 112648 w 446"/>
              <a:gd name="T35" fmla="*/ 365695 h 608"/>
              <a:gd name="T36" fmla="*/ 180761 w 446"/>
              <a:gd name="T37" fmla="*/ 365695 h 608"/>
              <a:gd name="T38" fmla="*/ 189276 w 446"/>
              <a:gd name="T39" fmla="*/ 357175 h 608"/>
              <a:gd name="T40" fmla="*/ 104134 w 446"/>
              <a:gd name="T41" fmla="*/ 314576 h 608"/>
              <a:gd name="T42" fmla="*/ 189276 w 446"/>
              <a:gd name="T43" fmla="*/ 357175 h 608"/>
              <a:gd name="T44" fmla="*/ 187966 w 446"/>
              <a:gd name="T45" fmla="*/ 166463 h 608"/>
              <a:gd name="T46" fmla="*/ 159804 w 446"/>
              <a:gd name="T47" fmla="*/ 195299 h 608"/>
              <a:gd name="T48" fmla="*/ 132296 w 446"/>
              <a:gd name="T49" fmla="*/ 195299 h 608"/>
              <a:gd name="T50" fmla="*/ 103479 w 446"/>
              <a:gd name="T51" fmla="*/ 166463 h 608"/>
              <a:gd name="T52" fmla="*/ 103479 w 446"/>
              <a:gd name="T53" fmla="*/ 138938 h 608"/>
              <a:gd name="T54" fmla="*/ 132296 w 446"/>
              <a:gd name="T55" fmla="*/ 110102 h 608"/>
              <a:gd name="T56" fmla="*/ 159804 w 446"/>
              <a:gd name="T57" fmla="*/ 110102 h 608"/>
              <a:gd name="T58" fmla="*/ 187966 w 446"/>
              <a:gd name="T59" fmla="*/ 138938 h 608"/>
              <a:gd name="T60" fmla="*/ 280311 w 446"/>
              <a:gd name="T61" fmla="*/ 135006 h 608"/>
              <a:gd name="T62" fmla="*/ 265248 w 446"/>
              <a:gd name="T63" fmla="*/ 148113 h 608"/>
              <a:gd name="T64" fmla="*/ 280311 w 446"/>
              <a:gd name="T65" fmla="*/ 156633 h 608"/>
              <a:gd name="T66" fmla="*/ 280311 w 446"/>
              <a:gd name="T67" fmla="*/ 135006 h 608"/>
              <a:gd name="T68" fmla="*/ 248220 w 446"/>
              <a:gd name="T69" fmla="*/ 58983 h 608"/>
              <a:gd name="T70" fmla="*/ 233156 w 446"/>
              <a:gd name="T71" fmla="*/ 43910 h 608"/>
              <a:gd name="T72" fmla="*/ 237086 w 446"/>
              <a:gd name="T73" fmla="*/ 70124 h 608"/>
              <a:gd name="T74" fmla="*/ 156529 w 446"/>
              <a:gd name="T75" fmla="*/ 28836 h 608"/>
              <a:gd name="T76" fmla="*/ 145395 w 446"/>
              <a:gd name="T77" fmla="*/ 0 h 608"/>
              <a:gd name="T78" fmla="*/ 134916 w 446"/>
              <a:gd name="T79" fmla="*/ 28836 h 608"/>
              <a:gd name="T80" fmla="*/ 53050 w 446"/>
              <a:gd name="T81" fmla="*/ 71435 h 608"/>
              <a:gd name="T82" fmla="*/ 58289 w 446"/>
              <a:gd name="T83" fmla="*/ 45220 h 608"/>
              <a:gd name="T84" fmla="*/ 42571 w 446"/>
              <a:gd name="T85" fmla="*/ 60949 h 608"/>
              <a:gd name="T86" fmla="*/ 25542 w 446"/>
              <a:gd name="T87" fmla="*/ 148113 h 608"/>
              <a:gd name="T88" fmla="*/ 11134 w 446"/>
              <a:gd name="T89" fmla="*/ 135006 h 608"/>
              <a:gd name="T90" fmla="*/ 11134 w 446"/>
              <a:gd name="T91" fmla="*/ 156633 h 608"/>
              <a:gd name="T92" fmla="*/ 25542 w 446"/>
              <a:gd name="T93" fmla="*/ 148113 h 60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446" h="608">
                <a:moveTo>
                  <a:pt x="223" y="93"/>
                </a:moveTo>
                <a:cubicBezTo>
                  <a:pt x="149" y="93"/>
                  <a:pt x="90" y="153"/>
                  <a:pt x="90" y="226"/>
                </a:cubicBezTo>
                <a:cubicBezTo>
                  <a:pt x="90" y="261"/>
                  <a:pt x="117" y="303"/>
                  <a:pt x="117" y="304"/>
                </a:cubicBezTo>
                <a:cubicBezTo>
                  <a:pt x="123" y="313"/>
                  <a:pt x="132" y="327"/>
                  <a:pt x="137" y="337"/>
                </a:cubicBezTo>
                <a:lnTo>
                  <a:pt x="165" y="393"/>
                </a:lnTo>
                <a:cubicBezTo>
                  <a:pt x="171" y="403"/>
                  <a:pt x="175" y="417"/>
                  <a:pt x="175" y="425"/>
                </a:cubicBezTo>
                <a:cubicBezTo>
                  <a:pt x="175" y="426"/>
                  <a:pt x="178" y="428"/>
                  <a:pt x="184" y="428"/>
                </a:cubicBezTo>
                <a:lnTo>
                  <a:pt x="261" y="428"/>
                </a:lnTo>
                <a:cubicBezTo>
                  <a:pt x="267" y="428"/>
                  <a:pt x="270" y="426"/>
                  <a:pt x="271" y="425"/>
                </a:cubicBezTo>
                <a:cubicBezTo>
                  <a:pt x="270" y="417"/>
                  <a:pt x="275" y="403"/>
                  <a:pt x="280" y="393"/>
                </a:cubicBezTo>
                <a:lnTo>
                  <a:pt x="309" y="337"/>
                </a:lnTo>
                <a:cubicBezTo>
                  <a:pt x="313" y="327"/>
                  <a:pt x="322" y="313"/>
                  <a:pt x="328" y="304"/>
                </a:cubicBezTo>
                <a:cubicBezTo>
                  <a:pt x="337" y="289"/>
                  <a:pt x="356" y="254"/>
                  <a:pt x="356" y="226"/>
                </a:cubicBezTo>
                <a:cubicBezTo>
                  <a:pt x="356" y="153"/>
                  <a:pt x="296" y="93"/>
                  <a:pt x="223" y="93"/>
                </a:cubicBezTo>
                <a:close/>
                <a:moveTo>
                  <a:pt x="261" y="456"/>
                </a:moveTo>
                <a:lnTo>
                  <a:pt x="184" y="456"/>
                </a:lnTo>
                <a:cubicBezTo>
                  <a:pt x="163" y="456"/>
                  <a:pt x="147" y="442"/>
                  <a:pt x="147" y="425"/>
                </a:cubicBezTo>
                <a:cubicBezTo>
                  <a:pt x="147" y="423"/>
                  <a:pt x="145" y="414"/>
                  <a:pt x="141" y="405"/>
                </a:cubicBezTo>
                <a:lnTo>
                  <a:pt x="112" y="349"/>
                </a:lnTo>
                <a:cubicBezTo>
                  <a:pt x="107" y="341"/>
                  <a:pt x="99" y="327"/>
                  <a:pt x="94" y="319"/>
                </a:cubicBezTo>
                <a:cubicBezTo>
                  <a:pt x="91" y="314"/>
                  <a:pt x="62" y="268"/>
                  <a:pt x="62" y="226"/>
                </a:cubicBezTo>
                <a:cubicBezTo>
                  <a:pt x="62" y="137"/>
                  <a:pt x="134" y="65"/>
                  <a:pt x="223" y="65"/>
                </a:cubicBezTo>
                <a:cubicBezTo>
                  <a:pt x="311" y="65"/>
                  <a:pt x="383" y="137"/>
                  <a:pt x="383" y="226"/>
                </a:cubicBezTo>
                <a:cubicBezTo>
                  <a:pt x="383" y="268"/>
                  <a:pt x="354" y="314"/>
                  <a:pt x="351" y="319"/>
                </a:cubicBezTo>
                <a:cubicBezTo>
                  <a:pt x="346" y="327"/>
                  <a:pt x="338" y="341"/>
                  <a:pt x="333" y="349"/>
                </a:cubicBezTo>
                <a:lnTo>
                  <a:pt x="305" y="405"/>
                </a:lnTo>
                <a:cubicBezTo>
                  <a:pt x="301" y="414"/>
                  <a:pt x="298" y="423"/>
                  <a:pt x="298" y="425"/>
                </a:cubicBezTo>
                <a:cubicBezTo>
                  <a:pt x="298" y="442"/>
                  <a:pt x="282" y="456"/>
                  <a:pt x="261" y="456"/>
                </a:cubicBezTo>
                <a:close/>
                <a:moveTo>
                  <a:pt x="180" y="524"/>
                </a:moveTo>
                <a:cubicBezTo>
                  <a:pt x="169" y="524"/>
                  <a:pt x="159" y="534"/>
                  <a:pt x="159" y="545"/>
                </a:cubicBezTo>
                <a:cubicBezTo>
                  <a:pt x="159" y="556"/>
                  <a:pt x="169" y="566"/>
                  <a:pt x="180" y="566"/>
                </a:cubicBezTo>
                <a:lnTo>
                  <a:pt x="267" y="566"/>
                </a:lnTo>
                <a:cubicBezTo>
                  <a:pt x="279" y="566"/>
                  <a:pt x="289" y="556"/>
                  <a:pt x="289" y="545"/>
                </a:cubicBezTo>
                <a:cubicBezTo>
                  <a:pt x="289" y="534"/>
                  <a:pt x="279" y="524"/>
                  <a:pt x="267" y="524"/>
                </a:cubicBezTo>
                <a:lnTo>
                  <a:pt x="180" y="524"/>
                </a:lnTo>
                <a:close/>
                <a:moveTo>
                  <a:pt x="172" y="558"/>
                </a:moveTo>
                <a:cubicBezTo>
                  <a:pt x="173" y="586"/>
                  <a:pt x="196" y="608"/>
                  <a:pt x="224" y="608"/>
                </a:cubicBezTo>
                <a:cubicBezTo>
                  <a:pt x="252" y="608"/>
                  <a:pt x="275" y="586"/>
                  <a:pt x="276" y="558"/>
                </a:cubicBezTo>
                <a:lnTo>
                  <a:pt x="172" y="558"/>
                </a:lnTo>
                <a:close/>
                <a:moveTo>
                  <a:pt x="289" y="545"/>
                </a:moveTo>
                <a:lnTo>
                  <a:pt x="159" y="545"/>
                </a:lnTo>
                <a:lnTo>
                  <a:pt x="159" y="480"/>
                </a:lnTo>
                <a:lnTo>
                  <a:pt x="289" y="480"/>
                </a:lnTo>
                <a:lnTo>
                  <a:pt x="289" y="545"/>
                </a:lnTo>
                <a:close/>
                <a:moveTo>
                  <a:pt x="309" y="233"/>
                </a:moveTo>
                <a:cubicBezTo>
                  <a:pt x="309" y="245"/>
                  <a:pt x="299" y="254"/>
                  <a:pt x="287" y="254"/>
                </a:cubicBezTo>
                <a:lnTo>
                  <a:pt x="244" y="254"/>
                </a:lnTo>
                <a:lnTo>
                  <a:pt x="244" y="298"/>
                </a:lnTo>
                <a:cubicBezTo>
                  <a:pt x="244" y="309"/>
                  <a:pt x="234" y="319"/>
                  <a:pt x="223" y="319"/>
                </a:cubicBezTo>
                <a:cubicBezTo>
                  <a:pt x="211" y="319"/>
                  <a:pt x="202" y="309"/>
                  <a:pt x="202" y="298"/>
                </a:cubicBezTo>
                <a:lnTo>
                  <a:pt x="202" y="254"/>
                </a:lnTo>
                <a:lnTo>
                  <a:pt x="158" y="254"/>
                </a:lnTo>
                <a:cubicBezTo>
                  <a:pt x="146" y="254"/>
                  <a:pt x="137" y="245"/>
                  <a:pt x="137" y="233"/>
                </a:cubicBezTo>
                <a:cubicBezTo>
                  <a:pt x="137" y="221"/>
                  <a:pt x="146" y="212"/>
                  <a:pt x="158" y="212"/>
                </a:cubicBezTo>
                <a:lnTo>
                  <a:pt x="202" y="212"/>
                </a:lnTo>
                <a:lnTo>
                  <a:pt x="202" y="168"/>
                </a:lnTo>
                <a:cubicBezTo>
                  <a:pt x="202" y="157"/>
                  <a:pt x="211" y="147"/>
                  <a:pt x="223" y="147"/>
                </a:cubicBezTo>
                <a:cubicBezTo>
                  <a:pt x="234" y="147"/>
                  <a:pt x="244" y="157"/>
                  <a:pt x="244" y="168"/>
                </a:cubicBezTo>
                <a:lnTo>
                  <a:pt x="244" y="212"/>
                </a:lnTo>
                <a:lnTo>
                  <a:pt x="287" y="212"/>
                </a:lnTo>
                <a:cubicBezTo>
                  <a:pt x="299" y="212"/>
                  <a:pt x="309" y="221"/>
                  <a:pt x="309" y="233"/>
                </a:cubicBezTo>
                <a:close/>
                <a:moveTo>
                  <a:pt x="428" y="206"/>
                </a:moveTo>
                <a:lnTo>
                  <a:pt x="404" y="206"/>
                </a:lnTo>
                <a:cubicBezTo>
                  <a:pt x="405" y="212"/>
                  <a:pt x="405" y="219"/>
                  <a:pt x="405" y="226"/>
                </a:cubicBezTo>
                <a:cubicBezTo>
                  <a:pt x="405" y="230"/>
                  <a:pt x="405" y="235"/>
                  <a:pt x="405" y="239"/>
                </a:cubicBezTo>
                <a:lnTo>
                  <a:pt x="428" y="239"/>
                </a:lnTo>
                <a:cubicBezTo>
                  <a:pt x="438" y="239"/>
                  <a:pt x="446" y="232"/>
                  <a:pt x="446" y="222"/>
                </a:cubicBezTo>
                <a:cubicBezTo>
                  <a:pt x="446" y="213"/>
                  <a:pt x="438" y="206"/>
                  <a:pt x="428" y="206"/>
                </a:cubicBezTo>
                <a:close/>
                <a:moveTo>
                  <a:pt x="362" y="107"/>
                </a:moveTo>
                <a:lnTo>
                  <a:pt x="379" y="90"/>
                </a:lnTo>
                <a:cubicBezTo>
                  <a:pt x="386" y="83"/>
                  <a:pt x="386" y="72"/>
                  <a:pt x="380" y="66"/>
                </a:cubicBezTo>
                <a:cubicBezTo>
                  <a:pt x="373" y="60"/>
                  <a:pt x="362" y="60"/>
                  <a:pt x="356" y="67"/>
                </a:cubicBezTo>
                <a:lnTo>
                  <a:pt x="338" y="84"/>
                </a:lnTo>
                <a:cubicBezTo>
                  <a:pt x="347" y="91"/>
                  <a:pt x="355" y="99"/>
                  <a:pt x="362" y="107"/>
                </a:cubicBezTo>
                <a:close/>
                <a:moveTo>
                  <a:pt x="222" y="43"/>
                </a:moveTo>
                <a:cubicBezTo>
                  <a:pt x="228" y="43"/>
                  <a:pt x="233" y="43"/>
                  <a:pt x="239" y="44"/>
                </a:cubicBezTo>
                <a:lnTo>
                  <a:pt x="239" y="18"/>
                </a:lnTo>
                <a:cubicBezTo>
                  <a:pt x="239" y="8"/>
                  <a:pt x="231" y="0"/>
                  <a:pt x="222" y="0"/>
                </a:cubicBezTo>
                <a:cubicBezTo>
                  <a:pt x="213" y="0"/>
                  <a:pt x="206" y="8"/>
                  <a:pt x="206" y="18"/>
                </a:cubicBezTo>
                <a:lnTo>
                  <a:pt x="206" y="44"/>
                </a:lnTo>
                <a:cubicBezTo>
                  <a:pt x="211" y="43"/>
                  <a:pt x="217" y="43"/>
                  <a:pt x="222" y="43"/>
                </a:cubicBezTo>
                <a:close/>
                <a:moveTo>
                  <a:pt x="81" y="109"/>
                </a:moveTo>
                <a:cubicBezTo>
                  <a:pt x="89" y="101"/>
                  <a:pt x="96" y="93"/>
                  <a:pt x="105" y="86"/>
                </a:cubicBezTo>
                <a:lnTo>
                  <a:pt x="89" y="69"/>
                </a:lnTo>
                <a:cubicBezTo>
                  <a:pt x="82" y="63"/>
                  <a:pt x="71" y="62"/>
                  <a:pt x="65" y="69"/>
                </a:cubicBezTo>
                <a:cubicBezTo>
                  <a:pt x="58" y="75"/>
                  <a:pt x="58" y="86"/>
                  <a:pt x="65" y="93"/>
                </a:cubicBezTo>
                <a:lnTo>
                  <a:pt x="81" y="109"/>
                </a:lnTo>
                <a:close/>
                <a:moveTo>
                  <a:pt x="39" y="226"/>
                </a:moveTo>
                <a:cubicBezTo>
                  <a:pt x="39" y="219"/>
                  <a:pt x="40" y="212"/>
                  <a:pt x="41" y="206"/>
                </a:cubicBezTo>
                <a:lnTo>
                  <a:pt x="17" y="206"/>
                </a:lnTo>
                <a:cubicBezTo>
                  <a:pt x="7" y="206"/>
                  <a:pt x="0" y="213"/>
                  <a:pt x="0" y="222"/>
                </a:cubicBezTo>
                <a:cubicBezTo>
                  <a:pt x="0" y="232"/>
                  <a:pt x="7" y="239"/>
                  <a:pt x="17" y="239"/>
                </a:cubicBezTo>
                <a:lnTo>
                  <a:pt x="40" y="239"/>
                </a:lnTo>
                <a:cubicBezTo>
                  <a:pt x="40" y="235"/>
                  <a:pt x="39" y="230"/>
                  <a:pt x="39" y="2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94000" y="2475230"/>
            <a:ext cx="4076065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800"/>
              <a:t>1、数据加载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2、构造字典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3、数据预处理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4、模型构建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5、模型训练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2800"/>
              <a:t>6、模型预测</a:t>
            </a:r>
            <a:endParaRPr lang="zh-CN" altLang="en-US" sz="2800"/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1">
            <a:spLocks noChangeArrowheads="1"/>
          </p:cNvSpPr>
          <p:nvPr/>
        </p:nvSpPr>
        <p:spPr bwMode="auto">
          <a:xfrm>
            <a:off x="981710" y="108903"/>
            <a:ext cx="2050415" cy="78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实现原理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01700" y="1056005"/>
            <a:ext cx="8457565" cy="1322070"/>
            <a:chOff x="1420" y="1663"/>
            <a:chExt cx="13319" cy="2082"/>
          </a:xfrm>
        </p:grpSpPr>
        <p:sp>
          <p:nvSpPr>
            <p:cNvPr id="14351" name="Freeform 8"/>
            <p:cNvSpPr/>
            <p:nvPr/>
          </p:nvSpPr>
          <p:spPr bwMode="auto">
            <a:xfrm>
              <a:off x="1420" y="1750"/>
              <a:ext cx="427" cy="493"/>
            </a:xfrm>
            <a:custGeom>
              <a:avLst/>
              <a:gdLst>
                <a:gd name="T0" fmla="*/ 271462 w 274"/>
                <a:gd name="T1" fmla="*/ 155876 h 317"/>
                <a:gd name="T2" fmla="*/ 135731 w 274"/>
                <a:gd name="T3" fmla="*/ 234800 h 317"/>
                <a:gd name="T4" fmla="*/ 0 w 274"/>
                <a:gd name="T5" fmla="*/ 312738 h 317"/>
                <a:gd name="T6" fmla="*/ 0 w 274"/>
                <a:gd name="T7" fmla="*/ 155876 h 317"/>
                <a:gd name="T8" fmla="*/ 0 w 274"/>
                <a:gd name="T9" fmla="*/ 0 h 317"/>
                <a:gd name="T10" fmla="*/ 135731 w 274"/>
                <a:gd name="T11" fmla="*/ 77938 h 317"/>
                <a:gd name="T12" fmla="*/ 271462 w 274"/>
                <a:gd name="T13" fmla="*/ 155876 h 3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4" h="317">
                  <a:moveTo>
                    <a:pt x="274" y="158"/>
                  </a:moveTo>
                  <a:lnTo>
                    <a:pt x="137" y="238"/>
                  </a:lnTo>
                  <a:lnTo>
                    <a:pt x="0" y="317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37" y="79"/>
                  </a:lnTo>
                  <a:lnTo>
                    <a:pt x="274" y="1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99" y="1663"/>
              <a:ext cx="12641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1、数据加载</a:t>
              </a:r>
              <a:r>
                <a:rPr lang="zh-CN" altLang="en-US"/>
                <a:t>：</a:t>
              </a:r>
              <a:endParaRPr lang="zh-CN" altLang="en-US"/>
            </a:p>
            <a:p>
              <a:r>
                <a:rPr lang="zh-CN" altLang="en-US" sz="2800">
                  <a:solidFill>
                    <a:schemeClr val="accent1"/>
                  </a:solidFill>
                </a:rPr>
                <a:t>    </a:t>
              </a:r>
              <a:r>
                <a:rPr lang="zh-CN" altLang="en-US" sz="2400">
                  <a:solidFill>
                    <a:schemeClr val="accent1"/>
                  </a:solidFill>
                </a:rPr>
                <a:t> 数据样式是对联，这个数据集的特点就是输入和输出等长。</a:t>
              </a:r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02335" y="2767965"/>
            <a:ext cx="8458200" cy="953135"/>
            <a:chOff x="1420" y="1663"/>
            <a:chExt cx="13320" cy="1501"/>
          </a:xfrm>
        </p:grpSpPr>
        <p:sp>
          <p:nvSpPr>
            <p:cNvPr id="5" name="Freeform 8"/>
            <p:cNvSpPr/>
            <p:nvPr/>
          </p:nvSpPr>
          <p:spPr bwMode="auto">
            <a:xfrm>
              <a:off x="1420" y="1750"/>
              <a:ext cx="427" cy="493"/>
            </a:xfrm>
            <a:custGeom>
              <a:avLst/>
              <a:gdLst>
                <a:gd name="T0" fmla="*/ 271462 w 274"/>
                <a:gd name="T1" fmla="*/ 155876 h 317"/>
                <a:gd name="T2" fmla="*/ 135731 w 274"/>
                <a:gd name="T3" fmla="*/ 234800 h 317"/>
                <a:gd name="T4" fmla="*/ 0 w 274"/>
                <a:gd name="T5" fmla="*/ 312738 h 317"/>
                <a:gd name="T6" fmla="*/ 0 w 274"/>
                <a:gd name="T7" fmla="*/ 155876 h 317"/>
                <a:gd name="T8" fmla="*/ 0 w 274"/>
                <a:gd name="T9" fmla="*/ 0 h 317"/>
                <a:gd name="T10" fmla="*/ 135731 w 274"/>
                <a:gd name="T11" fmla="*/ 77938 h 317"/>
                <a:gd name="T12" fmla="*/ 271462 w 274"/>
                <a:gd name="T13" fmla="*/ 155876 h 3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4" h="317">
                  <a:moveTo>
                    <a:pt x="274" y="158"/>
                  </a:moveTo>
                  <a:lnTo>
                    <a:pt x="137" y="238"/>
                  </a:lnTo>
                  <a:lnTo>
                    <a:pt x="0" y="317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37" y="79"/>
                  </a:lnTo>
                  <a:lnTo>
                    <a:pt x="274" y="1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099" y="1663"/>
              <a:ext cx="12641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ym typeface="+mn-ea"/>
                </a:rPr>
                <a:t>2、构造字典</a:t>
              </a:r>
              <a:r>
                <a:rPr lang="zh-CN" altLang="en-US"/>
                <a:t>：</a:t>
              </a:r>
              <a:endParaRPr lang="zh-CN" altLang="en-US"/>
            </a:p>
            <a:p>
              <a:r>
                <a:rPr lang="zh-CN" altLang="en-US" sz="2800">
                  <a:solidFill>
                    <a:schemeClr val="accent1"/>
                  </a:solidFill>
                </a:rPr>
                <a:t>    </a:t>
              </a:r>
              <a:r>
                <a:rPr lang="zh-CN" altLang="en-US" sz="2400">
                  <a:solidFill>
                    <a:schemeClr val="accent1"/>
                  </a:solidFill>
                </a:rPr>
                <a:t> 为了将文字变成计算机能处理的id，需要构建一个字典。</a:t>
              </a:r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01700" y="4133215"/>
            <a:ext cx="8458200" cy="1322070"/>
            <a:chOff x="1420" y="1663"/>
            <a:chExt cx="13320" cy="2082"/>
          </a:xfrm>
        </p:grpSpPr>
        <p:sp>
          <p:nvSpPr>
            <p:cNvPr id="11" name="Freeform 8"/>
            <p:cNvSpPr/>
            <p:nvPr/>
          </p:nvSpPr>
          <p:spPr bwMode="auto">
            <a:xfrm>
              <a:off x="1420" y="1750"/>
              <a:ext cx="427" cy="493"/>
            </a:xfrm>
            <a:custGeom>
              <a:avLst/>
              <a:gdLst>
                <a:gd name="T0" fmla="*/ 271462 w 274"/>
                <a:gd name="T1" fmla="*/ 155876 h 317"/>
                <a:gd name="T2" fmla="*/ 135731 w 274"/>
                <a:gd name="T3" fmla="*/ 234800 h 317"/>
                <a:gd name="T4" fmla="*/ 0 w 274"/>
                <a:gd name="T5" fmla="*/ 312738 h 317"/>
                <a:gd name="T6" fmla="*/ 0 w 274"/>
                <a:gd name="T7" fmla="*/ 155876 h 317"/>
                <a:gd name="T8" fmla="*/ 0 w 274"/>
                <a:gd name="T9" fmla="*/ 0 h 317"/>
                <a:gd name="T10" fmla="*/ 135731 w 274"/>
                <a:gd name="T11" fmla="*/ 77938 h 317"/>
                <a:gd name="T12" fmla="*/ 271462 w 274"/>
                <a:gd name="T13" fmla="*/ 155876 h 3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4" h="317">
                  <a:moveTo>
                    <a:pt x="274" y="158"/>
                  </a:moveTo>
                  <a:lnTo>
                    <a:pt x="137" y="238"/>
                  </a:lnTo>
                  <a:lnTo>
                    <a:pt x="0" y="317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37" y="79"/>
                  </a:lnTo>
                  <a:lnTo>
                    <a:pt x="274" y="1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099" y="1663"/>
              <a:ext cx="12641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ym typeface="+mn-ea"/>
                </a:rPr>
                <a:t>3</a:t>
              </a:r>
              <a:r>
                <a:rPr lang="zh-CN" altLang="en-US" sz="2800">
                  <a:sym typeface="+mn-ea"/>
                </a:rPr>
                <a:t>、</a:t>
              </a:r>
              <a:r>
                <a:rPr lang="zh-CN" altLang="en-US" sz="2800">
                  <a:sym typeface="+mn-ea"/>
                </a:rPr>
                <a:t>数据预处理</a:t>
              </a:r>
              <a:r>
                <a:rPr lang="zh-CN" altLang="en-US"/>
                <a:t>：</a:t>
              </a:r>
              <a:endParaRPr lang="zh-CN" altLang="en-US"/>
            </a:p>
            <a:p>
              <a:r>
                <a:rPr lang="zh-CN" altLang="en-US" sz="2800">
                  <a:solidFill>
                    <a:schemeClr val="accent1"/>
                  </a:solidFill>
                </a:rPr>
                <a:t>    </a:t>
              </a:r>
              <a:r>
                <a:rPr lang="zh-CN" altLang="en-US" sz="2400">
                  <a:solidFill>
                    <a:schemeClr val="accent1"/>
                  </a:solidFill>
                </a:rPr>
                <a:t> 这一步是控制输出长度，使其与输入数据等长，后续方便投喂给模型。</a:t>
              </a:r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1">
            <a:spLocks noChangeArrowheads="1"/>
          </p:cNvSpPr>
          <p:nvPr/>
        </p:nvSpPr>
        <p:spPr bwMode="auto">
          <a:xfrm>
            <a:off x="981710" y="108903"/>
            <a:ext cx="2050415" cy="78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zh-CN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实现原理</a:t>
            </a:r>
            <a:endParaRPr lang="zh-CN" altLang="en-US" sz="3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01700" y="1056005"/>
            <a:ext cx="8458200" cy="1322070"/>
            <a:chOff x="1420" y="1663"/>
            <a:chExt cx="13320" cy="2082"/>
          </a:xfrm>
        </p:grpSpPr>
        <p:sp>
          <p:nvSpPr>
            <p:cNvPr id="14351" name="Freeform 8"/>
            <p:cNvSpPr/>
            <p:nvPr/>
          </p:nvSpPr>
          <p:spPr bwMode="auto">
            <a:xfrm>
              <a:off x="1420" y="1750"/>
              <a:ext cx="427" cy="493"/>
            </a:xfrm>
            <a:custGeom>
              <a:avLst/>
              <a:gdLst>
                <a:gd name="T0" fmla="*/ 271462 w 274"/>
                <a:gd name="T1" fmla="*/ 155876 h 317"/>
                <a:gd name="T2" fmla="*/ 135731 w 274"/>
                <a:gd name="T3" fmla="*/ 234800 h 317"/>
                <a:gd name="T4" fmla="*/ 0 w 274"/>
                <a:gd name="T5" fmla="*/ 312738 h 317"/>
                <a:gd name="T6" fmla="*/ 0 w 274"/>
                <a:gd name="T7" fmla="*/ 155876 h 317"/>
                <a:gd name="T8" fmla="*/ 0 w 274"/>
                <a:gd name="T9" fmla="*/ 0 h 317"/>
                <a:gd name="T10" fmla="*/ 135731 w 274"/>
                <a:gd name="T11" fmla="*/ 77938 h 317"/>
                <a:gd name="T12" fmla="*/ 271462 w 274"/>
                <a:gd name="T13" fmla="*/ 155876 h 3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4" h="317">
                  <a:moveTo>
                    <a:pt x="274" y="158"/>
                  </a:moveTo>
                  <a:lnTo>
                    <a:pt x="137" y="238"/>
                  </a:lnTo>
                  <a:lnTo>
                    <a:pt x="0" y="317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37" y="79"/>
                  </a:lnTo>
                  <a:lnTo>
                    <a:pt x="274" y="1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99" y="1663"/>
              <a:ext cx="12641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4</a:t>
              </a:r>
              <a:r>
                <a:rPr lang="zh-CN" altLang="en-US" sz="2800"/>
                <a:t>、</a:t>
              </a:r>
              <a:r>
                <a:rPr lang="zh-CN" altLang="en-US" sz="2800">
                  <a:sym typeface="+mn-ea"/>
                </a:rPr>
                <a:t>模型构建</a:t>
              </a:r>
              <a:r>
                <a:rPr lang="zh-CN" altLang="en-US"/>
                <a:t>：</a:t>
              </a:r>
              <a:endParaRPr lang="zh-CN" altLang="en-US"/>
            </a:p>
            <a:p>
              <a:r>
                <a:rPr lang="zh-CN" altLang="en-US" sz="2800">
                  <a:solidFill>
                    <a:schemeClr val="accent1"/>
                  </a:solidFill>
                </a:rPr>
                <a:t>    </a:t>
              </a:r>
              <a:r>
                <a:rPr lang="zh-CN" altLang="en-US" sz="2400">
                  <a:solidFill>
                    <a:schemeClr val="accent1"/>
                  </a:solidFill>
                </a:rPr>
                <a:t> 构建seq2seq模型，将encode的编码作为decode的输入，这一步seq2seq模型有大量的参数需要学习。</a:t>
              </a:r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02335" y="2767965"/>
            <a:ext cx="8458200" cy="953135"/>
            <a:chOff x="1420" y="1663"/>
            <a:chExt cx="13320" cy="1501"/>
          </a:xfrm>
        </p:grpSpPr>
        <p:sp>
          <p:nvSpPr>
            <p:cNvPr id="5" name="Freeform 8"/>
            <p:cNvSpPr/>
            <p:nvPr/>
          </p:nvSpPr>
          <p:spPr bwMode="auto">
            <a:xfrm>
              <a:off x="1420" y="1750"/>
              <a:ext cx="427" cy="493"/>
            </a:xfrm>
            <a:custGeom>
              <a:avLst/>
              <a:gdLst>
                <a:gd name="T0" fmla="*/ 271462 w 274"/>
                <a:gd name="T1" fmla="*/ 155876 h 317"/>
                <a:gd name="T2" fmla="*/ 135731 w 274"/>
                <a:gd name="T3" fmla="*/ 234800 h 317"/>
                <a:gd name="T4" fmla="*/ 0 w 274"/>
                <a:gd name="T5" fmla="*/ 312738 h 317"/>
                <a:gd name="T6" fmla="*/ 0 w 274"/>
                <a:gd name="T7" fmla="*/ 155876 h 317"/>
                <a:gd name="T8" fmla="*/ 0 w 274"/>
                <a:gd name="T9" fmla="*/ 0 h 317"/>
                <a:gd name="T10" fmla="*/ 135731 w 274"/>
                <a:gd name="T11" fmla="*/ 77938 h 317"/>
                <a:gd name="T12" fmla="*/ 271462 w 274"/>
                <a:gd name="T13" fmla="*/ 155876 h 3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4" h="317">
                  <a:moveTo>
                    <a:pt x="274" y="158"/>
                  </a:moveTo>
                  <a:lnTo>
                    <a:pt x="137" y="238"/>
                  </a:lnTo>
                  <a:lnTo>
                    <a:pt x="0" y="317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37" y="79"/>
                  </a:lnTo>
                  <a:lnTo>
                    <a:pt x="274" y="1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099" y="1663"/>
              <a:ext cx="12641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ym typeface="+mn-ea"/>
                </a:rPr>
                <a:t>5、模型训练</a:t>
              </a:r>
              <a:r>
                <a:rPr lang="zh-CN" altLang="en-US"/>
                <a:t>：</a:t>
              </a:r>
              <a:endParaRPr lang="zh-CN" altLang="en-US"/>
            </a:p>
            <a:p>
              <a:r>
                <a:rPr lang="zh-CN" altLang="en-US" sz="2800">
                  <a:solidFill>
                    <a:schemeClr val="accent1"/>
                  </a:solidFill>
                </a:rPr>
                <a:t>    </a:t>
              </a:r>
              <a:r>
                <a:rPr lang="zh-CN" altLang="en-US" sz="2400">
                  <a:solidFill>
                    <a:schemeClr val="accent1"/>
                  </a:solidFill>
                </a:rPr>
                <a:t> 模型构建好后，开始训练模型，输入数据给模型。</a:t>
              </a:r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01700" y="4133215"/>
            <a:ext cx="8458200" cy="953135"/>
            <a:chOff x="1420" y="1663"/>
            <a:chExt cx="13320" cy="1501"/>
          </a:xfrm>
        </p:grpSpPr>
        <p:sp>
          <p:nvSpPr>
            <p:cNvPr id="11" name="Freeform 8"/>
            <p:cNvSpPr/>
            <p:nvPr/>
          </p:nvSpPr>
          <p:spPr bwMode="auto">
            <a:xfrm>
              <a:off x="1420" y="1750"/>
              <a:ext cx="427" cy="493"/>
            </a:xfrm>
            <a:custGeom>
              <a:avLst/>
              <a:gdLst>
                <a:gd name="T0" fmla="*/ 271462 w 274"/>
                <a:gd name="T1" fmla="*/ 155876 h 317"/>
                <a:gd name="T2" fmla="*/ 135731 w 274"/>
                <a:gd name="T3" fmla="*/ 234800 h 317"/>
                <a:gd name="T4" fmla="*/ 0 w 274"/>
                <a:gd name="T5" fmla="*/ 312738 h 317"/>
                <a:gd name="T6" fmla="*/ 0 w 274"/>
                <a:gd name="T7" fmla="*/ 155876 h 317"/>
                <a:gd name="T8" fmla="*/ 0 w 274"/>
                <a:gd name="T9" fmla="*/ 0 h 317"/>
                <a:gd name="T10" fmla="*/ 135731 w 274"/>
                <a:gd name="T11" fmla="*/ 77938 h 317"/>
                <a:gd name="T12" fmla="*/ 271462 w 274"/>
                <a:gd name="T13" fmla="*/ 155876 h 3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4" h="317">
                  <a:moveTo>
                    <a:pt x="274" y="158"/>
                  </a:moveTo>
                  <a:lnTo>
                    <a:pt x="137" y="238"/>
                  </a:lnTo>
                  <a:lnTo>
                    <a:pt x="0" y="317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37" y="79"/>
                  </a:lnTo>
                  <a:lnTo>
                    <a:pt x="274" y="1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099" y="1663"/>
              <a:ext cx="12641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ym typeface="+mn-ea"/>
                </a:rPr>
                <a:t>6、模型预测</a:t>
              </a:r>
              <a:r>
                <a:rPr lang="zh-CN" altLang="en-US"/>
                <a:t>：</a:t>
              </a:r>
              <a:endParaRPr lang="zh-CN" altLang="en-US"/>
            </a:p>
            <a:p>
              <a:r>
                <a:rPr lang="zh-CN" altLang="en-US" sz="2800">
                  <a:solidFill>
                    <a:schemeClr val="accent1"/>
                  </a:solidFill>
                </a:rPr>
                <a:t>    </a:t>
              </a:r>
              <a:r>
                <a:rPr lang="zh-CN" altLang="en-US" sz="2400">
                  <a:solidFill>
                    <a:schemeClr val="accent1"/>
                  </a:solidFill>
                </a:rPr>
                <a:t>运行相关代码测试学习效果。</a:t>
              </a:r>
              <a:endParaRPr lang="zh-CN" altLang="en-US" sz="24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27355" y="109220"/>
            <a:ext cx="2985135" cy="783590"/>
            <a:chOff x="673" y="172"/>
            <a:chExt cx="4701" cy="1234"/>
          </a:xfrm>
        </p:grpSpPr>
        <p:sp>
          <p:nvSpPr>
            <p:cNvPr id="14338" name="TextBox 27"/>
            <p:cNvSpPr txBox="1">
              <a:spLocks noChangeArrowheads="1"/>
            </p:cNvSpPr>
            <p:nvPr/>
          </p:nvSpPr>
          <p:spPr bwMode="auto">
            <a:xfrm>
              <a:off x="1546" y="172"/>
              <a:ext cx="3829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Freeform 5"/>
            <p:cNvSpPr/>
            <p:nvPr/>
          </p:nvSpPr>
          <p:spPr bwMode="auto">
            <a:xfrm>
              <a:off x="673" y="348"/>
              <a:ext cx="747" cy="882"/>
            </a:xfrm>
            <a:custGeom>
              <a:avLst/>
              <a:gdLst>
                <a:gd name="T0" fmla="*/ 99232 w 574"/>
                <a:gd name="T1" fmla="*/ 362894 h 681"/>
                <a:gd name="T2" fmla="*/ 169522 w 574"/>
                <a:gd name="T3" fmla="*/ 391695 h 681"/>
                <a:gd name="T4" fmla="*/ 321679 w 574"/>
                <a:gd name="T5" fmla="*/ 270730 h 681"/>
                <a:gd name="T6" fmla="*/ 314236 w 574"/>
                <a:gd name="T7" fmla="*/ 237815 h 681"/>
                <a:gd name="T8" fmla="*/ 324159 w 574"/>
                <a:gd name="T9" fmla="*/ 198316 h 681"/>
                <a:gd name="T10" fmla="*/ 223273 w 574"/>
                <a:gd name="T11" fmla="*/ 113559 h 681"/>
                <a:gd name="T12" fmla="*/ 179445 w 574"/>
                <a:gd name="T13" fmla="*/ 130839 h 681"/>
                <a:gd name="T14" fmla="*/ 113290 w 574"/>
                <a:gd name="T15" fmla="*/ 65008 h 681"/>
                <a:gd name="T16" fmla="*/ 179445 w 574"/>
                <a:gd name="T17" fmla="*/ 0 h 681"/>
                <a:gd name="T18" fmla="*/ 244773 w 574"/>
                <a:gd name="T19" fmla="*/ 65008 h 681"/>
                <a:gd name="T20" fmla="*/ 238985 w 574"/>
                <a:gd name="T21" fmla="*/ 92986 h 681"/>
                <a:gd name="T22" fmla="*/ 340698 w 574"/>
                <a:gd name="T23" fmla="*/ 178567 h 681"/>
                <a:gd name="T24" fmla="*/ 394449 w 574"/>
                <a:gd name="T25" fmla="*/ 157995 h 681"/>
                <a:gd name="T26" fmla="*/ 474662 w 574"/>
                <a:gd name="T27" fmla="*/ 237815 h 681"/>
                <a:gd name="T28" fmla="*/ 394449 w 574"/>
                <a:gd name="T29" fmla="*/ 317635 h 681"/>
                <a:gd name="T30" fmla="*/ 335737 w 574"/>
                <a:gd name="T31" fmla="*/ 292125 h 681"/>
                <a:gd name="T32" fmla="*/ 185234 w 574"/>
                <a:gd name="T33" fmla="*/ 412267 h 681"/>
                <a:gd name="T34" fmla="*/ 198465 w 574"/>
                <a:gd name="T35" fmla="*/ 461640 h 681"/>
                <a:gd name="T36" fmla="*/ 99232 w 574"/>
                <a:gd name="T37" fmla="*/ 560387 h 681"/>
                <a:gd name="T38" fmla="*/ 0 w 574"/>
                <a:gd name="T39" fmla="*/ 461640 h 681"/>
                <a:gd name="T40" fmla="*/ 99232 w 574"/>
                <a:gd name="T41" fmla="*/ 362894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9268" name="组合 67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" y="1338898"/>
            <a:ext cx="4635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805940" y="1139825"/>
            <a:ext cx="83038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首先，将对联数据分为上联和下联，上联用encoder的输入，下联用于decoder的输入以及损失计算。</a:t>
            </a:r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1009015" y="2179955"/>
            <a:ext cx="1633220" cy="541655"/>
            <a:chOff x="1589" y="4337"/>
            <a:chExt cx="2572" cy="853"/>
          </a:xfrm>
        </p:grpSpPr>
        <p:sp>
          <p:nvSpPr>
            <p:cNvPr id="9231" name="Freeform 6"/>
            <p:cNvSpPr>
              <a:spLocks noEditPoints="1"/>
            </p:cNvSpPr>
            <p:nvPr/>
          </p:nvSpPr>
          <p:spPr bwMode="auto">
            <a:xfrm>
              <a:off x="1589" y="4546"/>
              <a:ext cx="645" cy="645"/>
            </a:xfrm>
            <a:custGeom>
              <a:avLst/>
              <a:gdLst>
                <a:gd name="T0" fmla="*/ 363629 w 624"/>
                <a:gd name="T1" fmla="*/ 213634 h 625"/>
                <a:gd name="T2" fmla="*/ 363629 w 624"/>
                <a:gd name="T3" fmla="*/ 46528 h 625"/>
                <a:gd name="T4" fmla="*/ 195598 w 624"/>
                <a:gd name="T5" fmla="*/ 46528 h 625"/>
                <a:gd name="T6" fmla="*/ 173938 w 624"/>
                <a:gd name="T7" fmla="*/ 184145 h 625"/>
                <a:gd name="T8" fmla="*/ 170656 w 624"/>
                <a:gd name="T9" fmla="*/ 186111 h 625"/>
                <a:gd name="T10" fmla="*/ 5907 w 624"/>
                <a:gd name="T11" fmla="*/ 350596 h 625"/>
                <a:gd name="T12" fmla="*/ 9189 w 624"/>
                <a:gd name="T13" fmla="*/ 376809 h 625"/>
                <a:gd name="T14" fmla="*/ 32162 w 624"/>
                <a:gd name="T15" fmla="*/ 399745 h 625"/>
                <a:gd name="T16" fmla="*/ 58417 w 624"/>
                <a:gd name="T17" fmla="*/ 403022 h 625"/>
                <a:gd name="T18" fmla="*/ 223166 w 624"/>
                <a:gd name="T19" fmla="*/ 238536 h 625"/>
                <a:gd name="T20" fmla="*/ 225135 w 624"/>
                <a:gd name="T21" fmla="*/ 235260 h 625"/>
                <a:gd name="T22" fmla="*/ 363629 w 624"/>
                <a:gd name="T23" fmla="*/ 213634 h 625"/>
                <a:gd name="T24" fmla="*/ 63012 w 624"/>
                <a:gd name="T25" fmla="*/ 370911 h 625"/>
                <a:gd name="T26" fmla="*/ 63012 w 624"/>
                <a:gd name="T27" fmla="*/ 370911 h 625"/>
                <a:gd name="T28" fmla="*/ 50541 w 624"/>
                <a:gd name="T29" fmla="*/ 369600 h 625"/>
                <a:gd name="T30" fmla="*/ 39382 w 624"/>
                <a:gd name="T31" fmla="*/ 358460 h 625"/>
                <a:gd name="T32" fmla="*/ 38069 w 624"/>
                <a:gd name="T33" fmla="*/ 346009 h 625"/>
                <a:gd name="T34" fmla="*/ 117490 w 624"/>
                <a:gd name="T35" fmla="*/ 266715 h 625"/>
                <a:gd name="T36" fmla="*/ 129961 w 624"/>
                <a:gd name="T37" fmla="*/ 268681 h 625"/>
                <a:gd name="T38" fmla="*/ 140463 w 624"/>
                <a:gd name="T39" fmla="*/ 279822 h 625"/>
                <a:gd name="T40" fmla="*/ 142432 w 624"/>
                <a:gd name="T41" fmla="*/ 292273 h 625"/>
                <a:gd name="T42" fmla="*/ 63012 w 624"/>
                <a:gd name="T43" fmla="*/ 370911 h 625"/>
                <a:gd name="T44" fmla="*/ 210695 w 624"/>
                <a:gd name="T45" fmla="*/ 198562 h 625"/>
                <a:gd name="T46" fmla="*/ 210695 w 624"/>
                <a:gd name="T47" fmla="*/ 198562 h 625"/>
                <a:gd name="T48" fmla="*/ 210695 w 624"/>
                <a:gd name="T49" fmla="*/ 61600 h 625"/>
                <a:gd name="T50" fmla="*/ 347876 w 624"/>
                <a:gd name="T51" fmla="*/ 61600 h 625"/>
                <a:gd name="T52" fmla="*/ 347876 w 624"/>
                <a:gd name="T53" fmla="*/ 198562 h 625"/>
                <a:gd name="T54" fmla="*/ 210695 w 624"/>
                <a:gd name="T55" fmla="*/ 198562 h 62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24" h="625">
                  <a:moveTo>
                    <a:pt x="554" y="326"/>
                  </a:moveTo>
                  <a:cubicBezTo>
                    <a:pt x="624" y="256"/>
                    <a:pt x="624" y="141"/>
                    <a:pt x="554" y="71"/>
                  </a:cubicBezTo>
                  <a:cubicBezTo>
                    <a:pt x="483" y="0"/>
                    <a:pt x="368" y="0"/>
                    <a:pt x="298" y="71"/>
                  </a:cubicBezTo>
                  <a:cubicBezTo>
                    <a:pt x="241" y="127"/>
                    <a:pt x="230" y="213"/>
                    <a:pt x="265" y="281"/>
                  </a:cubicBezTo>
                  <a:cubicBezTo>
                    <a:pt x="263" y="282"/>
                    <a:pt x="262" y="283"/>
                    <a:pt x="260" y="284"/>
                  </a:cubicBezTo>
                  <a:lnTo>
                    <a:pt x="9" y="535"/>
                  </a:lnTo>
                  <a:cubicBezTo>
                    <a:pt x="0" y="545"/>
                    <a:pt x="2" y="562"/>
                    <a:pt x="14" y="575"/>
                  </a:cubicBezTo>
                  <a:lnTo>
                    <a:pt x="49" y="610"/>
                  </a:lnTo>
                  <a:cubicBezTo>
                    <a:pt x="62" y="622"/>
                    <a:pt x="79" y="625"/>
                    <a:pt x="89" y="615"/>
                  </a:cubicBezTo>
                  <a:lnTo>
                    <a:pt x="340" y="364"/>
                  </a:lnTo>
                  <a:cubicBezTo>
                    <a:pt x="341" y="363"/>
                    <a:pt x="342" y="361"/>
                    <a:pt x="343" y="359"/>
                  </a:cubicBezTo>
                  <a:cubicBezTo>
                    <a:pt x="411" y="394"/>
                    <a:pt x="497" y="383"/>
                    <a:pt x="554" y="326"/>
                  </a:cubicBezTo>
                  <a:close/>
                  <a:moveTo>
                    <a:pt x="96" y="566"/>
                  </a:moveTo>
                  <a:lnTo>
                    <a:pt x="96" y="566"/>
                  </a:lnTo>
                  <a:cubicBezTo>
                    <a:pt x="92" y="571"/>
                    <a:pt x="83" y="570"/>
                    <a:pt x="77" y="564"/>
                  </a:cubicBezTo>
                  <a:lnTo>
                    <a:pt x="60" y="547"/>
                  </a:lnTo>
                  <a:cubicBezTo>
                    <a:pt x="54" y="541"/>
                    <a:pt x="53" y="532"/>
                    <a:pt x="58" y="528"/>
                  </a:cubicBezTo>
                  <a:lnTo>
                    <a:pt x="179" y="407"/>
                  </a:lnTo>
                  <a:cubicBezTo>
                    <a:pt x="183" y="403"/>
                    <a:pt x="192" y="404"/>
                    <a:pt x="198" y="410"/>
                  </a:cubicBezTo>
                  <a:lnTo>
                    <a:pt x="214" y="427"/>
                  </a:lnTo>
                  <a:cubicBezTo>
                    <a:pt x="220" y="433"/>
                    <a:pt x="221" y="441"/>
                    <a:pt x="217" y="446"/>
                  </a:cubicBezTo>
                  <a:lnTo>
                    <a:pt x="96" y="566"/>
                  </a:lnTo>
                  <a:close/>
                  <a:moveTo>
                    <a:pt x="321" y="303"/>
                  </a:moveTo>
                  <a:lnTo>
                    <a:pt x="321" y="303"/>
                  </a:lnTo>
                  <a:cubicBezTo>
                    <a:pt x="264" y="245"/>
                    <a:pt x="264" y="152"/>
                    <a:pt x="321" y="94"/>
                  </a:cubicBezTo>
                  <a:cubicBezTo>
                    <a:pt x="379" y="36"/>
                    <a:pt x="472" y="36"/>
                    <a:pt x="530" y="94"/>
                  </a:cubicBezTo>
                  <a:cubicBezTo>
                    <a:pt x="588" y="152"/>
                    <a:pt x="588" y="245"/>
                    <a:pt x="530" y="303"/>
                  </a:cubicBezTo>
                  <a:cubicBezTo>
                    <a:pt x="472" y="360"/>
                    <a:pt x="379" y="360"/>
                    <a:pt x="321" y="30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algn="l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2487" y="5059"/>
              <a:ext cx="1561" cy="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文本框 12"/>
            <p:cNvSpPr txBox="1"/>
            <p:nvPr/>
          </p:nvSpPr>
          <p:spPr>
            <a:xfrm>
              <a:off x="2289" y="4337"/>
              <a:ext cx="187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solidFill>
                    <a:schemeClr val="accent1"/>
                  </a:solidFill>
                  <a:latin typeface="+mn-ea"/>
                  <a:ea typeface="+mn-ea"/>
                </a:rPr>
                <a:t>难点</a:t>
              </a:r>
              <a:endParaRPr lang="zh-CN" altLang="en-US" sz="240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130935" y="2778760"/>
            <a:ext cx="96545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</a:t>
            </a:r>
            <a:r>
              <a:rPr lang="zh-CN" altLang="en-US" sz="2000"/>
              <a:t>、获取数据、数据抽样阶段：利用抽样技术进行样本分析时，抽样方法的选择对数据有很大影响，采用简单随机抽样，数据量总体较大时，难以一一编号；采用系统抽样，总体有周期或增减趋势时，易产生偏性。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1108075" y="3865245"/>
            <a:ext cx="96545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2</a:t>
            </a:r>
            <a:r>
              <a:rPr lang="zh-CN" altLang="en-US" sz="2000"/>
              <a:t>、数据探索阶段：数据质量分析检查原始数据中是否存在脏数据，分析方法复杂，要很认真查找脏数据，不然很容易建模过程陷入混乱，导致不可靠的输出。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1130935" y="4715510"/>
            <a:ext cx="96545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3</a:t>
            </a:r>
            <a:r>
              <a:rPr lang="zh-CN" altLang="en-US" sz="2000"/>
              <a:t>、数据预处理和清洗阶段：处理缺失值时，若采用人工填写缺失值，量大时行不通；使用一个全局常量填充缺失值，简单但不可靠</a:t>
            </a:r>
            <a:endParaRPr lang="zh-CN" altLang="en-US" sz="20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7355" y="109220"/>
            <a:ext cx="2985135" cy="783590"/>
            <a:chOff x="673" y="172"/>
            <a:chExt cx="4701" cy="1234"/>
          </a:xfrm>
        </p:grpSpPr>
        <p:sp>
          <p:nvSpPr>
            <p:cNvPr id="14338" name="TextBox 27"/>
            <p:cNvSpPr txBox="1">
              <a:spLocks noChangeArrowheads="1"/>
            </p:cNvSpPr>
            <p:nvPr/>
          </p:nvSpPr>
          <p:spPr bwMode="auto">
            <a:xfrm>
              <a:off x="1546" y="172"/>
              <a:ext cx="3829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Freeform 5"/>
            <p:cNvSpPr/>
            <p:nvPr/>
          </p:nvSpPr>
          <p:spPr bwMode="auto">
            <a:xfrm>
              <a:off x="673" y="348"/>
              <a:ext cx="747" cy="882"/>
            </a:xfrm>
            <a:custGeom>
              <a:avLst/>
              <a:gdLst>
                <a:gd name="T0" fmla="*/ 99232 w 574"/>
                <a:gd name="T1" fmla="*/ 362894 h 681"/>
                <a:gd name="T2" fmla="*/ 169522 w 574"/>
                <a:gd name="T3" fmla="*/ 391695 h 681"/>
                <a:gd name="T4" fmla="*/ 321679 w 574"/>
                <a:gd name="T5" fmla="*/ 270730 h 681"/>
                <a:gd name="T6" fmla="*/ 314236 w 574"/>
                <a:gd name="T7" fmla="*/ 237815 h 681"/>
                <a:gd name="T8" fmla="*/ 324159 w 574"/>
                <a:gd name="T9" fmla="*/ 198316 h 681"/>
                <a:gd name="T10" fmla="*/ 223273 w 574"/>
                <a:gd name="T11" fmla="*/ 113559 h 681"/>
                <a:gd name="T12" fmla="*/ 179445 w 574"/>
                <a:gd name="T13" fmla="*/ 130839 h 681"/>
                <a:gd name="T14" fmla="*/ 113290 w 574"/>
                <a:gd name="T15" fmla="*/ 65008 h 681"/>
                <a:gd name="T16" fmla="*/ 179445 w 574"/>
                <a:gd name="T17" fmla="*/ 0 h 681"/>
                <a:gd name="T18" fmla="*/ 244773 w 574"/>
                <a:gd name="T19" fmla="*/ 65008 h 681"/>
                <a:gd name="T20" fmla="*/ 238985 w 574"/>
                <a:gd name="T21" fmla="*/ 92986 h 681"/>
                <a:gd name="T22" fmla="*/ 340698 w 574"/>
                <a:gd name="T23" fmla="*/ 178567 h 681"/>
                <a:gd name="T24" fmla="*/ 394449 w 574"/>
                <a:gd name="T25" fmla="*/ 157995 h 681"/>
                <a:gd name="T26" fmla="*/ 474662 w 574"/>
                <a:gd name="T27" fmla="*/ 237815 h 681"/>
                <a:gd name="T28" fmla="*/ 394449 w 574"/>
                <a:gd name="T29" fmla="*/ 317635 h 681"/>
                <a:gd name="T30" fmla="*/ 335737 w 574"/>
                <a:gd name="T31" fmla="*/ 292125 h 681"/>
                <a:gd name="T32" fmla="*/ 185234 w 574"/>
                <a:gd name="T33" fmla="*/ 412267 h 681"/>
                <a:gd name="T34" fmla="*/ 198465 w 574"/>
                <a:gd name="T35" fmla="*/ 461640 h 681"/>
                <a:gd name="T36" fmla="*/ 99232 w 574"/>
                <a:gd name="T37" fmla="*/ 560387 h 681"/>
                <a:gd name="T38" fmla="*/ 0 w 574"/>
                <a:gd name="T39" fmla="*/ 461640 h 681"/>
                <a:gd name="T40" fmla="*/ 99232 w 574"/>
                <a:gd name="T41" fmla="*/ 362894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9175" y="1035050"/>
            <a:ext cx="2413000" cy="570230"/>
            <a:chOff x="1605" y="1630"/>
            <a:chExt cx="3800" cy="89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573" y="2343"/>
              <a:ext cx="215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文本框 4"/>
            <p:cNvSpPr txBox="1"/>
            <p:nvPr/>
          </p:nvSpPr>
          <p:spPr>
            <a:xfrm>
              <a:off x="1853" y="1630"/>
              <a:ext cx="355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solidFill>
                    <a:schemeClr val="accent1"/>
                  </a:solidFill>
                  <a:latin typeface="+mn-ea"/>
                  <a:ea typeface="+mn-ea"/>
                </a:rPr>
                <a:t>实现方案</a:t>
              </a:r>
              <a:endParaRPr lang="zh-CN" altLang="en-US" sz="240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sp>
          <p:nvSpPr>
            <p:cNvPr id="10243" name="Freeform 11"/>
            <p:cNvSpPr>
              <a:spLocks noEditPoints="1"/>
            </p:cNvSpPr>
            <p:nvPr/>
          </p:nvSpPr>
          <p:spPr bwMode="auto">
            <a:xfrm>
              <a:off x="1605" y="1774"/>
              <a:ext cx="714" cy="755"/>
            </a:xfrm>
            <a:custGeom>
              <a:avLst/>
              <a:gdLst>
                <a:gd name="T0" fmla="*/ 719918 w 1404"/>
                <a:gd name="T1" fmla="*/ 0 h 1483"/>
                <a:gd name="T2" fmla="*/ 879991 w 1404"/>
                <a:gd name="T3" fmla="*/ 374398 h 1483"/>
                <a:gd name="T4" fmla="*/ 758499 w 1404"/>
                <a:gd name="T5" fmla="*/ 160104 h 1483"/>
                <a:gd name="T6" fmla="*/ 349698 w 1404"/>
                <a:gd name="T7" fmla="*/ 120694 h 1483"/>
                <a:gd name="T8" fmla="*/ 319325 w 1404"/>
                <a:gd name="T9" fmla="*/ 321029 h 1483"/>
                <a:gd name="T10" fmla="*/ 121491 w 1404"/>
                <a:gd name="T11" fmla="*/ 912183 h 1483"/>
                <a:gd name="T12" fmla="*/ 531114 w 1404"/>
                <a:gd name="T13" fmla="*/ 951594 h 1483"/>
                <a:gd name="T14" fmla="*/ 160894 w 1404"/>
                <a:gd name="T15" fmla="*/ 1073109 h 1483"/>
                <a:gd name="T16" fmla="*/ 0 w 1404"/>
                <a:gd name="T17" fmla="*/ 252883 h 1483"/>
                <a:gd name="T18" fmla="*/ 1022825 w 1404"/>
                <a:gd name="T19" fmla="*/ 392461 h 1483"/>
                <a:gd name="T20" fmla="*/ 1137749 w 1404"/>
                <a:gd name="T21" fmla="*/ 508228 h 1483"/>
                <a:gd name="T22" fmla="*/ 1003124 w 1404"/>
                <a:gd name="T23" fmla="*/ 834184 h 1483"/>
                <a:gd name="T24" fmla="*/ 1081108 w 1404"/>
                <a:gd name="T25" fmla="*/ 585407 h 1483"/>
                <a:gd name="T26" fmla="*/ 1051556 w 1404"/>
                <a:gd name="T27" fmla="*/ 515618 h 1483"/>
                <a:gd name="T28" fmla="*/ 902155 w 1404"/>
                <a:gd name="T29" fmla="*/ 429408 h 1483"/>
                <a:gd name="T30" fmla="*/ 1040884 w 1404"/>
                <a:gd name="T31" fmla="*/ 560775 h 1483"/>
                <a:gd name="T32" fmla="*/ 823349 w 1404"/>
                <a:gd name="T33" fmla="*/ 967194 h 1483"/>
                <a:gd name="T34" fmla="*/ 627157 w 1404"/>
                <a:gd name="T35" fmla="*/ 853068 h 1483"/>
                <a:gd name="T36" fmla="*/ 868498 w 1404"/>
                <a:gd name="T37" fmla="*/ 461429 h 1483"/>
                <a:gd name="T38" fmla="*/ 1040884 w 1404"/>
                <a:gd name="T39" fmla="*/ 560775 h 1483"/>
                <a:gd name="T40" fmla="*/ 556561 w 1404"/>
                <a:gd name="T41" fmla="*/ 1203655 h 1483"/>
                <a:gd name="T42" fmla="*/ 701037 w 1404"/>
                <a:gd name="T43" fmla="*/ 954057 h 1483"/>
                <a:gd name="T44" fmla="*/ 417010 w 1404"/>
                <a:gd name="T45" fmla="*/ 211830 h 1483"/>
                <a:gd name="T46" fmla="*/ 683799 w 1404"/>
                <a:gd name="T47" fmla="*/ 273409 h 1483"/>
                <a:gd name="T48" fmla="*/ 417010 w 1404"/>
                <a:gd name="T49" fmla="*/ 211830 h 1483"/>
                <a:gd name="T50" fmla="*/ 366115 w 1404"/>
                <a:gd name="T51" fmla="*/ 620712 h 1483"/>
                <a:gd name="T52" fmla="*/ 210147 w 1404"/>
                <a:gd name="T53" fmla="*/ 682290 h 1483"/>
                <a:gd name="T54" fmla="*/ 210147 w 1404"/>
                <a:gd name="T55" fmla="*/ 478671 h 1483"/>
                <a:gd name="T56" fmla="*/ 683799 w 1404"/>
                <a:gd name="T57" fmla="*/ 540249 h 1483"/>
                <a:gd name="T58" fmla="*/ 210147 w 1404"/>
                <a:gd name="T59" fmla="*/ 478671 h 1483"/>
                <a:gd name="T60" fmla="*/ 683799 w 1404"/>
                <a:gd name="T61" fmla="*/ 347303 h 1483"/>
                <a:gd name="T62" fmla="*/ 210147 w 1404"/>
                <a:gd name="T63" fmla="*/ 408882 h 1483"/>
                <a:gd name="T64" fmla="*/ 157610 w 1404"/>
                <a:gd name="T65" fmla="*/ 265198 h 1483"/>
                <a:gd name="T66" fmla="*/ 294698 w 1404"/>
                <a:gd name="T67" fmla="*/ 245493 h 1483"/>
                <a:gd name="T68" fmla="*/ 157610 w 1404"/>
                <a:gd name="T69" fmla="*/ 265198 h 148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404" h="1483">
                  <a:moveTo>
                    <a:pt x="308" y="0"/>
                  </a:moveTo>
                  <a:lnTo>
                    <a:pt x="877" y="0"/>
                  </a:lnTo>
                  <a:cubicBezTo>
                    <a:pt x="984" y="0"/>
                    <a:pt x="1072" y="88"/>
                    <a:pt x="1072" y="195"/>
                  </a:cubicBezTo>
                  <a:lnTo>
                    <a:pt x="1072" y="456"/>
                  </a:lnTo>
                  <a:cubicBezTo>
                    <a:pt x="1010" y="504"/>
                    <a:pt x="973" y="550"/>
                    <a:pt x="924" y="616"/>
                  </a:cubicBezTo>
                  <a:lnTo>
                    <a:pt x="924" y="195"/>
                  </a:lnTo>
                  <a:cubicBezTo>
                    <a:pt x="924" y="169"/>
                    <a:pt x="903" y="147"/>
                    <a:pt x="877" y="147"/>
                  </a:cubicBezTo>
                  <a:lnTo>
                    <a:pt x="426" y="147"/>
                  </a:lnTo>
                  <a:lnTo>
                    <a:pt x="426" y="354"/>
                  </a:lnTo>
                  <a:cubicBezTo>
                    <a:pt x="426" y="374"/>
                    <a:pt x="409" y="391"/>
                    <a:pt x="389" y="391"/>
                  </a:cubicBezTo>
                  <a:lnTo>
                    <a:pt x="148" y="391"/>
                  </a:lnTo>
                  <a:lnTo>
                    <a:pt x="148" y="1111"/>
                  </a:lnTo>
                  <a:cubicBezTo>
                    <a:pt x="148" y="1138"/>
                    <a:pt x="169" y="1159"/>
                    <a:pt x="196" y="1159"/>
                  </a:cubicBezTo>
                  <a:lnTo>
                    <a:pt x="647" y="1159"/>
                  </a:lnTo>
                  <a:cubicBezTo>
                    <a:pt x="632" y="1208"/>
                    <a:pt x="619" y="1257"/>
                    <a:pt x="610" y="1307"/>
                  </a:cubicBezTo>
                  <a:lnTo>
                    <a:pt x="196" y="1307"/>
                  </a:lnTo>
                  <a:cubicBezTo>
                    <a:pt x="88" y="1307"/>
                    <a:pt x="0" y="1219"/>
                    <a:pt x="0" y="1111"/>
                  </a:cubicBezTo>
                  <a:lnTo>
                    <a:pt x="0" y="308"/>
                  </a:lnTo>
                  <a:lnTo>
                    <a:pt x="308" y="0"/>
                  </a:lnTo>
                  <a:close/>
                  <a:moveTo>
                    <a:pt x="1246" y="478"/>
                  </a:moveTo>
                  <a:cubicBezTo>
                    <a:pt x="1266" y="490"/>
                    <a:pt x="1279" y="509"/>
                    <a:pt x="1284" y="536"/>
                  </a:cubicBezTo>
                  <a:cubicBezTo>
                    <a:pt x="1322" y="546"/>
                    <a:pt x="1359" y="571"/>
                    <a:pt x="1386" y="619"/>
                  </a:cubicBezTo>
                  <a:cubicBezTo>
                    <a:pt x="1404" y="661"/>
                    <a:pt x="1397" y="720"/>
                    <a:pt x="1372" y="765"/>
                  </a:cubicBezTo>
                  <a:cubicBezTo>
                    <a:pt x="1330" y="843"/>
                    <a:pt x="1273" y="938"/>
                    <a:pt x="1222" y="1016"/>
                  </a:cubicBezTo>
                  <a:cubicBezTo>
                    <a:pt x="1190" y="1029"/>
                    <a:pt x="1196" y="961"/>
                    <a:pt x="1208" y="944"/>
                  </a:cubicBezTo>
                  <a:cubicBezTo>
                    <a:pt x="1249" y="882"/>
                    <a:pt x="1284" y="824"/>
                    <a:pt x="1317" y="713"/>
                  </a:cubicBezTo>
                  <a:cubicBezTo>
                    <a:pt x="1324" y="661"/>
                    <a:pt x="1300" y="637"/>
                    <a:pt x="1284" y="614"/>
                  </a:cubicBezTo>
                  <a:cubicBezTo>
                    <a:pt x="1283" y="618"/>
                    <a:pt x="1282" y="623"/>
                    <a:pt x="1281" y="628"/>
                  </a:cubicBezTo>
                  <a:cubicBezTo>
                    <a:pt x="1250" y="614"/>
                    <a:pt x="1220" y="599"/>
                    <a:pt x="1189" y="582"/>
                  </a:cubicBezTo>
                  <a:cubicBezTo>
                    <a:pt x="1158" y="565"/>
                    <a:pt x="1129" y="543"/>
                    <a:pt x="1099" y="523"/>
                  </a:cubicBezTo>
                  <a:cubicBezTo>
                    <a:pt x="1157" y="473"/>
                    <a:pt x="1207" y="456"/>
                    <a:pt x="1246" y="478"/>
                  </a:cubicBezTo>
                  <a:close/>
                  <a:moveTo>
                    <a:pt x="1268" y="683"/>
                  </a:moveTo>
                  <a:cubicBezTo>
                    <a:pt x="1242" y="770"/>
                    <a:pt x="1192" y="879"/>
                    <a:pt x="1121" y="1002"/>
                  </a:cubicBezTo>
                  <a:cubicBezTo>
                    <a:pt x="1086" y="1064"/>
                    <a:pt x="1045" y="1123"/>
                    <a:pt x="1003" y="1178"/>
                  </a:cubicBezTo>
                  <a:cubicBezTo>
                    <a:pt x="964" y="1159"/>
                    <a:pt x="925" y="1138"/>
                    <a:pt x="885" y="1116"/>
                  </a:cubicBezTo>
                  <a:cubicBezTo>
                    <a:pt x="843" y="1094"/>
                    <a:pt x="804" y="1066"/>
                    <a:pt x="764" y="1039"/>
                  </a:cubicBezTo>
                  <a:cubicBezTo>
                    <a:pt x="790" y="976"/>
                    <a:pt x="821" y="911"/>
                    <a:pt x="857" y="849"/>
                  </a:cubicBezTo>
                  <a:cubicBezTo>
                    <a:pt x="927" y="727"/>
                    <a:pt x="996" y="628"/>
                    <a:pt x="1058" y="562"/>
                  </a:cubicBezTo>
                  <a:cubicBezTo>
                    <a:pt x="1091" y="584"/>
                    <a:pt x="1124" y="608"/>
                    <a:pt x="1159" y="628"/>
                  </a:cubicBezTo>
                  <a:cubicBezTo>
                    <a:pt x="1195" y="649"/>
                    <a:pt x="1232" y="664"/>
                    <a:pt x="1268" y="683"/>
                  </a:cubicBezTo>
                  <a:close/>
                  <a:moveTo>
                    <a:pt x="968" y="1222"/>
                  </a:moveTo>
                  <a:cubicBezTo>
                    <a:pt x="839" y="1379"/>
                    <a:pt x="708" y="1483"/>
                    <a:pt x="678" y="1466"/>
                  </a:cubicBezTo>
                  <a:cubicBezTo>
                    <a:pt x="648" y="1448"/>
                    <a:pt x="672" y="1283"/>
                    <a:pt x="743" y="1092"/>
                  </a:cubicBezTo>
                  <a:cubicBezTo>
                    <a:pt x="779" y="1116"/>
                    <a:pt x="816" y="1140"/>
                    <a:pt x="854" y="1162"/>
                  </a:cubicBezTo>
                  <a:cubicBezTo>
                    <a:pt x="892" y="1184"/>
                    <a:pt x="930" y="1202"/>
                    <a:pt x="968" y="1222"/>
                  </a:cubicBezTo>
                  <a:close/>
                  <a:moveTo>
                    <a:pt x="508" y="258"/>
                  </a:moveTo>
                  <a:lnTo>
                    <a:pt x="833" y="258"/>
                  </a:lnTo>
                  <a:lnTo>
                    <a:pt x="833" y="333"/>
                  </a:lnTo>
                  <a:lnTo>
                    <a:pt x="508" y="333"/>
                  </a:lnTo>
                  <a:lnTo>
                    <a:pt x="508" y="258"/>
                  </a:lnTo>
                  <a:close/>
                  <a:moveTo>
                    <a:pt x="256" y="756"/>
                  </a:moveTo>
                  <a:lnTo>
                    <a:pt x="446" y="756"/>
                  </a:lnTo>
                  <a:lnTo>
                    <a:pt x="446" y="831"/>
                  </a:lnTo>
                  <a:lnTo>
                    <a:pt x="256" y="831"/>
                  </a:lnTo>
                  <a:lnTo>
                    <a:pt x="256" y="756"/>
                  </a:lnTo>
                  <a:close/>
                  <a:moveTo>
                    <a:pt x="256" y="583"/>
                  </a:moveTo>
                  <a:lnTo>
                    <a:pt x="833" y="583"/>
                  </a:lnTo>
                  <a:lnTo>
                    <a:pt x="833" y="658"/>
                  </a:lnTo>
                  <a:lnTo>
                    <a:pt x="256" y="658"/>
                  </a:lnTo>
                  <a:lnTo>
                    <a:pt x="256" y="583"/>
                  </a:lnTo>
                  <a:close/>
                  <a:moveTo>
                    <a:pt x="256" y="423"/>
                  </a:moveTo>
                  <a:lnTo>
                    <a:pt x="833" y="423"/>
                  </a:lnTo>
                  <a:lnTo>
                    <a:pt x="833" y="498"/>
                  </a:lnTo>
                  <a:lnTo>
                    <a:pt x="256" y="498"/>
                  </a:lnTo>
                  <a:lnTo>
                    <a:pt x="256" y="423"/>
                  </a:lnTo>
                  <a:close/>
                  <a:moveTo>
                    <a:pt x="192" y="323"/>
                  </a:moveTo>
                  <a:lnTo>
                    <a:pt x="334" y="323"/>
                  </a:lnTo>
                  <a:cubicBezTo>
                    <a:pt x="347" y="323"/>
                    <a:pt x="359" y="312"/>
                    <a:pt x="359" y="299"/>
                  </a:cubicBezTo>
                  <a:lnTo>
                    <a:pt x="359" y="157"/>
                  </a:lnTo>
                  <a:lnTo>
                    <a:pt x="192" y="323"/>
                  </a:lnTo>
                  <a:close/>
                </a:path>
              </a:pathLst>
            </a:custGeom>
            <a:solidFill>
              <a:srgbClr val="0058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264920" y="1858010"/>
            <a:ext cx="6966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1</a:t>
            </a:r>
            <a:r>
              <a:rPr lang="zh-CN" altLang="en-US" sz="2000" b="1"/>
              <a:t>、将对联分为上下联两个序列，对下列信息进行替换和处理</a:t>
            </a:r>
            <a:r>
              <a:rPr lang="zh-CN" altLang="en-US" sz="2000"/>
              <a:t>：</a:t>
            </a:r>
            <a:endParaRPr lang="zh-CN" altLang="en-US" sz="2000"/>
          </a:p>
          <a:p>
            <a:r>
              <a:rPr lang="en-US" altLang="zh-CN" sz="2000"/>
              <a:t>      </a:t>
            </a:r>
            <a:r>
              <a:rPr lang="zh-CN" altLang="en-US" sz="2000"/>
              <a:t>去除特殊符号，如：</a:t>
            </a:r>
            <a:r>
              <a:rPr lang="en-US" altLang="zh-CN" sz="2000"/>
              <a:t>“  [ ]  , ...</a:t>
            </a:r>
            <a:endParaRPr lang="en-US" altLang="zh-CN" sz="2000"/>
          </a:p>
          <a:p>
            <a:r>
              <a:rPr lang="zh-CN" altLang="en-US" sz="2000"/>
              <a:t>      括号内的内容：如表情符，【嘻嘻】，【哈哈】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     添加一些特殊字符: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用来进行字符补全，和用在Decoder端的序列中，告诉解码器句子的起始与结束，以及用来替代一些未出现过的词或者低频词。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1264920" y="5276215"/>
            <a:ext cx="6966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3</a:t>
            </a:r>
            <a:r>
              <a:rPr lang="zh-CN" altLang="en-US" sz="2000" b="1"/>
              <a:t>、对词典中每个字映射为唯一不同的数字</a:t>
            </a:r>
            <a:endParaRPr lang="zh-CN" altLang="en-US" sz="2000" b="1"/>
          </a:p>
        </p:txBody>
      </p:sp>
      <p:sp>
        <p:nvSpPr>
          <p:cNvPr id="18" name="文本框 17"/>
          <p:cNvSpPr txBox="1"/>
          <p:nvPr/>
        </p:nvSpPr>
        <p:spPr>
          <a:xfrm>
            <a:off x="1264920" y="4292600"/>
            <a:ext cx="1046924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2</a:t>
            </a:r>
            <a:r>
              <a:rPr lang="zh-CN" altLang="en-US" sz="2000" b="1"/>
              <a:t>、</a:t>
            </a:r>
            <a:r>
              <a:rPr lang="zh-CN" altLang="en-US" sz="2000" b="1">
                <a:sym typeface="+mn-ea"/>
              </a:rPr>
              <a:t>将上下联两个序列里的字进行分装，创建词典和一个中文到整数数字的双</a:t>
            </a:r>
            <a:endParaRPr lang="zh-CN" altLang="en-US" sz="2000" b="1">
              <a:sym typeface="+mn-ea"/>
            </a:endParaRPr>
          </a:p>
          <a:p>
            <a:r>
              <a:rPr lang="zh-CN" altLang="en-US" sz="2000" b="1"/>
              <a:t>      向转换的字典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   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2" grpId="0"/>
    </p:bldLst>
  </p:timing>
</p:sld>
</file>

<file path=ppt/theme/theme1.xml><?xml version="1.0" encoding="utf-8"?>
<a:theme xmlns:a="http://schemas.openxmlformats.org/drawingml/2006/main" name="2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2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3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4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5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2275</Words>
  <Application>WPS 演示</Application>
  <PresentationFormat>自定义</PresentationFormat>
  <Paragraphs>188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仿宋_GB2312</vt:lpstr>
      <vt:lpstr>Calibri</vt:lpstr>
      <vt:lpstr>造字工房力黑（非商用）常规体</vt:lpstr>
      <vt:lpstr>Arial Unicode MS</vt:lpstr>
      <vt:lpstr>仿宋</vt:lpstr>
      <vt:lpstr>思源黑体 CN Bold</vt:lpstr>
      <vt:lpstr>2_默认设计模板</vt:lpstr>
      <vt:lpstr>3_默认设计模板</vt:lpstr>
      <vt:lpstr>4_默认设计模板</vt:lpstr>
      <vt:lpstr>5_默认设计模板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栗子</cp:lastModifiedBy>
  <cp:revision>15</cp:revision>
  <dcterms:created xsi:type="dcterms:W3CDTF">2013-01-25T01:44:00Z</dcterms:created>
  <dcterms:modified xsi:type="dcterms:W3CDTF">2019-06-08T15:56:01Z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